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312" r:id="rId6"/>
    <p:sldId id="313" r:id="rId7"/>
    <p:sldId id="314" r:id="rId8"/>
    <p:sldId id="325" r:id="rId9"/>
    <p:sldId id="326" r:id="rId10"/>
    <p:sldId id="327" r:id="rId11"/>
    <p:sldId id="328" r:id="rId12"/>
    <p:sldId id="318" r:id="rId13"/>
    <p:sldId id="319" r:id="rId14"/>
    <p:sldId id="320" r:id="rId15"/>
    <p:sldId id="321" r:id="rId16"/>
    <p:sldId id="322" r:id="rId17"/>
    <p:sldId id="323" r:id="rId18"/>
    <p:sldId id="324"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64F90"/>
    <a:srgbClr val="0050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94558"/>
  </p:normalViewPr>
  <p:slideViewPr>
    <p:cSldViewPr snapToGrid="0">
      <p:cViewPr varScale="1">
        <p:scale>
          <a:sx n="121" d="100"/>
          <a:sy n="121" d="100"/>
        </p:scale>
        <p:origin x="552" y="168"/>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360086-89B8-624F-8736-CA25ACBEDB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3AE461-0026-4EB8-6E53-E43705F443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5337EF-6429-C54E-A6A0-894438ED3F05}" type="datetimeFigureOut">
              <a:rPr lang="en-US" smtClean="0"/>
              <a:t>10/16/25</a:t>
            </a:fld>
            <a:endParaRPr lang="en-US"/>
          </a:p>
        </p:txBody>
      </p:sp>
      <p:sp>
        <p:nvSpPr>
          <p:cNvPr id="4" name="Footer Placeholder 3">
            <a:extLst>
              <a:ext uri="{FF2B5EF4-FFF2-40B4-BE49-F238E27FC236}">
                <a16:creationId xmlns:a16="http://schemas.microsoft.com/office/drawing/2014/main" id="{679AF418-A723-FC2D-1DCC-4B34AE44B5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AF9448-D396-2D09-7950-CCC15A34A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77453C-8857-8E4F-866B-C42DC827274E}" type="slidenum">
              <a:rPr lang="en-US" smtClean="0"/>
              <a:t>‹#›</a:t>
            </a:fld>
            <a:endParaRPr lang="en-US"/>
          </a:p>
        </p:txBody>
      </p:sp>
    </p:spTree>
    <p:extLst>
      <p:ext uri="{BB962C8B-B14F-4D97-AF65-F5344CB8AC3E}">
        <p14:creationId xmlns:p14="http://schemas.microsoft.com/office/powerpoint/2010/main" val="3162936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233A4-7665-5C42-B96B-4C629CEDC84E}" type="datetimeFigureOut">
              <a:rPr lang="en-US" smtClean="0"/>
              <a:t>10/16/25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B5C63-0BC2-7D4B-809C-2467120A7C57}" type="slidenum">
              <a:rPr lang="en-US" smtClean="0"/>
              <a:t>‹#›</a:t>
            </a:fld>
            <a:endParaRPr lang="en-US"/>
          </a:p>
        </p:txBody>
      </p:sp>
    </p:spTree>
    <p:extLst>
      <p:ext uri="{BB962C8B-B14F-4D97-AF65-F5344CB8AC3E}">
        <p14:creationId xmlns:p14="http://schemas.microsoft.com/office/powerpoint/2010/main" val="137916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5</a:t>
            </a:fld>
            <a:endParaRPr lang="en-IE"/>
          </a:p>
        </p:txBody>
      </p:sp>
    </p:spTree>
    <p:extLst>
      <p:ext uri="{BB962C8B-B14F-4D97-AF65-F5344CB8AC3E}">
        <p14:creationId xmlns:p14="http://schemas.microsoft.com/office/powerpoint/2010/main" val="254708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832CC-9167-8527-9C07-09186C5C7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35C05-B56E-0339-8EEC-085C287CA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54C28-14D1-DF59-54B6-C8A1876642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BA525D-8F94-47B9-2539-C812DE666BE4}"/>
              </a:ext>
            </a:extLst>
          </p:cNvPr>
          <p:cNvSpPr>
            <a:spLocks noGrp="1"/>
          </p:cNvSpPr>
          <p:nvPr>
            <p:ph type="sldNum" sz="quarter" idx="5"/>
          </p:nvPr>
        </p:nvSpPr>
        <p:spPr/>
        <p:txBody>
          <a:bodyPr/>
          <a:lstStyle/>
          <a:p>
            <a:fld id="{B36582B6-49F2-4EA1-ABE3-0A2792EE5845}" type="slidenum">
              <a:rPr lang="en-IE" smtClean="0"/>
              <a:t>14</a:t>
            </a:fld>
            <a:endParaRPr lang="en-IE"/>
          </a:p>
        </p:txBody>
      </p:sp>
    </p:spTree>
    <p:extLst>
      <p:ext uri="{BB962C8B-B14F-4D97-AF65-F5344CB8AC3E}">
        <p14:creationId xmlns:p14="http://schemas.microsoft.com/office/powerpoint/2010/main" val="350732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832CC-9167-8527-9C07-09186C5C7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35C05-B56E-0339-8EEC-085C287CA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54C28-14D1-DF59-54B6-C8A1876642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BA525D-8F94-47B9-2539-C812DE666BE4}"/>
              </a:ext>
            </a:extLst>
          </p:cNvPr>
          <p:cNvSpPr>
            <a:spLocks noGrp="1"/>
          </p:cNvSpPr>
          <p:nvPr>
            <p:ph type="sldNum" sz="quarter" idx="5"/>
          </p:nvPr>
        </p:nvSpPr>
        <p:spPr/>
        <p:txBody>
          <a:bodyPr/>
          <a:lstStyle/>
          <a:p>
            <a:fld id="{B36582B6-49F2-4EA1-ABE3-0A2792EE5845}" type="slidenum">
              <a:rPr lang="en-IE" smtClean="0"/>
              <a:t>17</a:t>
            </a:fld>
            <a:endParaRPr lang="en-IE"/>
          </a:p>
        </p:txBody>
      </p:sp>
    </p:spTree>
    <p:extLst>
      <p:ext uri="{BB962C8B-B14F-4D97-AF65-F5344CB8AC3E}">
        <p14:creationId xmlns:p14="http://schemas.microsoft.com/office/powerpoint/2010/main" val="242295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A3924-901B-08BE-BD69-7C9C9F176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A4892-5F07-8942-2C6B-B5182D8D2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B408B-1230-3CD3-5E25-5DCBECC138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08A1FE-8722-69F2-A91D-FDF5DAE1E2F5}"/>
              </a:ext>
            </a:extLst>
          </p:cNvPr>
          <p:cNvSpPr>
            <a:spLocks noGrp="1"/>
          </p:cNvSpPr>
          <p:nvPr>
            <p:ph type="sldNum" sz="quarter" idx="5"/>
          </p:nvPr>
        </p:nvSpPr>
        <p:spPr/>
        <p:txBody>
          <a:bodyPr/>
          <a:lstStyle/>
          <a:p>
            <a:fld id="{B36582B6-49F2-4EA1-ABE3-0A2792EE5845}" type="slidenum">
              <a:rPr lang="en-IE" smtClean="0"/>
              <a:t>18</a:t>
            </a:fld>
            <a:endParaRPr lang="en-IE"/>
          </a:p>
        </p:txBody>
      </p:sp>
    </p:spTree>
    <p:extLst>
      <p:ext uri="{BB962C8B-B14F-4D97-AF65-F5344CB8AC3E}">
        <p14:creationId xmlns:p14="http://schemas.microsoft.com/office/powerpoint/2010/main" val="1832345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19</a:t>
            </a:fld>
            <a:endParaRPr lang="en-IE"/>
          </a:p>
        </p:txBody>
      </p:sp>
    </p:spTree>
    <p:extLst>
      <p:ext uri="{BB962C8B-B14F-4D97-AF65-F5344CB8AC3E}">
        <p14:creationId xmlns:p14="http://schemas.microsoft.com/office/powerpoint/2010/main" val="3892381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26F539-F2BF-72A8-B146-3D76DB7C9F46}"/>
              </a:ext>
            </a:extLst>
          </p:cNvPr>
          <p:cNvSpPr/>
          <p:nvPr userDrawn="1"/>
        </p:nvSpPr>
        <p:spPr>
          <a:xfrm>
            <a:off x="-61993"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7" name="Title 1">
            <a:extLst>
              <a:ext uri="{FF2B5EF4-FFF2-40B4-BE49-F238E27FC236}">
                <a16:creationId xmlns:a16="http://schemas.microsoft.com/office/drawing/2014/main" id="{DBB96E65-EE58-036C-AC8B-B62E57517A00}"/>
              </a:ext>
            </a:extLst>
          </p:cNvPr>
          <p:cNvSpPr>
            <a:spLocks noGrp="1"/>
          </p:cNvSpPr>
          <p:nvPr>
            <p:ph type="ctrTitle" hasCustomPrompt="1"/>
          </p:nvPr>
        </p:nvSpPr>
        <p:spPr>
          <a:xfrm>
            <a:off x="4513523" y="2576197"/>
            <a:ext cx="7203556" cy="2387600"/>
          </a:xfrm>
        </p:spPr>
        <p:txBody>
          <a:bodyPr anchor="b"/>
          <a:lstStyle>
            <a:lvl1pPr algn="l">
              <a:defRPr sz="6000" b="1">
                <a:solidFill>
                  <a:schemeClr val="tx1"/>
                </a:solidFill>
              </a:defRPr>
            </a:lvl1pPr>
          </a:lstStyle>
          <a:p>
            <a:r>
              <a:rPr lang="en-US" dirty="0"/>
              <a:t>CELLERGIZE MORNING</a:t>
            </a:r>
          </a:p>
        </p:txBody>
      </p:sp>
      <p:sp>
        <p:nvSpPr>
          <p:cNvPr id="8" name="Subtitle 2">
            <a:extLst>
              <a:ext uri="{FF2B5EF4-FFF2-40B4-BE49-F238E27FC236}">
                <a16:creationId xmlns:a16="http://schemas.microsoft.com/office/drawing/2014/main" id="{D36F9C9B-F3D2-0063-F6CB-6C240CBC3DE0}"/>
              </a:ext>
            </a:extLst>
          </p:cNvPr>
          <p:cNvSpPr>
            <a:spLocks noGrp="1"/>
          </p:cNvSpPr>
          <p:nvPr>
            <p:ph type="subTitle" idx="1" hasCustomPrompt="1"/>
          </p:nvPr>
        </p:nvSpPr>
        <p:spPr>
          <a:xfrm>
            <a:off x="4513523" y="4894224"/>
            <a:ext cx="7203556" cy="1655762"/>
          </a:xfrm>
        </p:spPr>
        <p:txBody>
          <a:bodyPr/>
          <a:lstStyle>
            <a:lvl1pPr marL="0" indent="0" algn="l">
              <a:buNone/>
              <a:defRPr sz="2400" b="0">
                <a:solidFill>
                  <a:schemeClr val="tx1"/>
                </a:solidFill>
                <a:latin typeface="CoFo Sans VF Medium" panose="020B0503030202060203" pitchFamily="34" charset="0"/>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PRODUCT EDUCATION</a:t>
            </a:r>
          </a:p>
        </p:txBody>
      </p:sp>
      <p:pic>
        <p:nvPicPr>
          <p:cNvPr id="17" name="Picture 16">
            <a:extLst>
              <a:ext uri="{FF2B5EF4-FFF2-40B4-BE49-F238E27FC236}">
                <a16:creationId xmlns:a16="http://schemas.microsoft.com/office/drawing/2014/main" id="{955BDDE1-A831-79E6-991E-2B23FFCBA0A9}"/>
              </a:ext>
            </a:extLst>
          </p:cNvPr>
          <p:cNvPicPr>
            <a:picLocks noChangeAspect="1"/>
          </p:cNvPicPr>
          <p:nvPr userDrawn="1"/>
        </p:nvPicPr>
        <p:blipFill>
          <a:blip r:embed="rId2"/>
          <a:stretch>
            <a:fillRect/>
          </a:stretch>
        </p:blipFill>
        <p:spPr>
          <a:xfrm>
            <a:off x="685802" y="652132"/>
            <a:ext cx="1590636" cy="225606"/>
          </a:xfrm>
          <a:prstGeom prst="rect">
            <a:avLst/>
          </a:prstGeom>
        </p:spPr>
      </p:pic>
      <p:pic>
        <p:nvPicPr>
          <p:cNvPr id="5" name="Picture 4" descr="A white container with blue text&#10;&#10;AI-generated content may be incorrect.">
            <a:extLst>
              <a:ext uri="{FF2B5EF4-FFF2-40B4-BE49-F238E27FC236}">
                <a16:creationId xmlns:a16="http://schemas.microsoft.com/office/drawing/2014/main" id="{77A95D07-A9B5-78B4-A55A-9CD4D60555DF}"/>
              </a:ext>
            </a:extLst>
          </p:cNvPr>
          <p:cNvPicPr>
            <a:picLocks noChangeAspect="1"/>
          </p:cNvPicPr>
          <p:nvPr userDrawn="1"/>
        </p:nvPicPr>
        <p:blipFill>
          <a:blip r:embed="rId3"/>
          <a:stretch>
            <a:fillRect/>
          </a:stretch>
        </p:blipFill>
        <p:spPr>
          <a:xfrm>
            <a:off x="-2101790" y="-462696"/>
            <a:ext cx="8756456" cy="9112410"/>
          </a:xfrm>
          <a:prstGeom prst="rect">
            <a:avLst/>
          </a:prstGeom>
        </p:spPr>
      </p:pic>
    </p:spTree>
    <p:extLst>
      <p:ext uri="{BB962C8B-B14F-4D97-AF65-F5344CB8AC3E}">
        <p14:creationId xmlns:p14="http://schemas.microsoft.com/office/powerpoint/2010/main" val="134763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5" name="Picture 4" descr="A person sitting on a window sill looking out a window&#10;&#10;AI-generated content may be incorrect.">
            <a:extLst>
              <a:ext uri="{FF2B5EF4-FFF2-40B4-BE49-F238E27FC236}">
                <a16:creationId xmlns:a16="http://schemas.microsoft.com/office/drawing/2014/main" id="{B7401D49-7A5E-ED50-6249-30B83CB1102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0622"/>
            <a:ext cx="6095999" cy="6402011"/>
          </a:xfrm>
          <a:prstGeom prst="rect">
            <a:avLst/>
          </a:prstGeom>
        </p:spPr>
      </p:pic>
      <p:sp>
        <p:nvSpPr>
          <p:cNvPr id="2" name="Title 1">
            <a:extLst>
              <a:ext uri="{FF2B5EF4-FFF2-40B4-BE49-F238E27FC236}">
                <a16:creationId xmlns:a16="http://schemas.microsoft.com/office/drawing/2014/main" id="{9176663D-F322-BC7A-7D85-283124185461}"/>
              </a:ext>
            </a:extLst>
          </p:cNvPr>
          <p:cNvSpPr>
            <a:spLocks noGrp="1"/>
          </p:cNvSpPr>
          <p:nvPr>
            <p:ph type="title" hasCustomPrompt="1"/>
          </p:nvPr>
        </p:nvSpPr>
        <p:spPr>
          <a:xfrm>
            <a:off x="6636511" y="279400"/>
            <a:ext cx="4813300" cy="13589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966A16F-00B3-CF46-CABC-ED6CC8B62381}"/>
              </a:ext>
            </a:extLst>
          </p:cNvPr>
          <p:cNvSpPr>
            <a:spLocks noGrp="1"/>
          </p:cNvSpPr>
          <p:nvPr>
            <p:ph type="body" sz="half" idx="2"/>
          </p:nvPr>
        </p:nvSpPr>
        <p:spPr>
          <a:xfrm>
            <a:off x="6636511" y="1765300"/>
            <a:ext cx="4813300" cy="436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8" name="Straight Connector 7">
            <a:extLst>
              <a:ext uri="{FF2B5EF4-FFF2-40B4-BE49-F238E27FC236}">
                <a16:creationId xmlns:a16="http://schemas.microsoft.com/office/drawing/2014/main" id="{ADB187FA-79ED-F20D-46BD-20D424639D02}"/>
              </a:ext>
            </a:extLst>
          </p:cNvPr>
          <p:cNvCxnSpPr>
            <a:cxnSpLocks/>
          </p:cNvCxnSpPr>
          <p:nvPr userDrawn="1"/>
        </p:nvCxnSpPr>
        <p:spPr>
          <a:xfrm flipV="1">
            <a:off x="6096000" y="0"/>
            <a:ext cx="0" cy="6359525"/>
          </a:xfrm>
          <a:prstGeom prst="line">
            <a:avLst/>
          </a:prstGeom>
          <a:ln w="6350"/>
        </p:spPr>
        <p:style>
          <a:lnRef idx="2">
            <a:schemeClr val="dk1"/>
          </a:lnRef>
          <a:fillRef idx="0">
            <a:schemeClr val="dk1"/>
          </a:fillRef>
          <a:effectRef idx="1">
            <a:schemeClr val="dk1"/>
          </a:effectRef>
          <a:fontRef idx="minor">
            <a:schemeClr val="tx1"/>
          </a:fontRef>
        </p:style>
      </p:cxnSp>
      <p:sp>
        <p:nvSpPr>
          <p:cNvPr id="16" name="Date Placeholder 15">
            <a:extLst>
              <a:ext uri="{FF2B5EF4-FFF2-40B4-BE49-F238E27FC236}">
                <a16:creationId xmlns:a16="http://schemas.microsoft.com/office/drawing/2014/main" id="{8522FD1A-0938-F922-B47A-68FA3F03AFF4}"/>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17" name="Footer Placeholder 16">
            <a:extLst>
              <a:ext uri="{FF2B5EF4-FFF2-40B4-BE49-F238E27FC236}">
                <a16:creationId xmlns:a16="http://schemas.microsoft.com/office/drawing/2014/main" id="{1256232B-7728-A324-197E-71B07AA9B889}"/>
              </a:ext>
            </a:extLst>
          </p:cNvPr>
          <p:cNvSpPr>
            <a:spLocks noGrp="1"/>
          </p:cNvSpPr>
          <p:nvPr>
            <p:ph type="ftr" sz="quarter" idx="11"/>
          </p:nvPr>
        </p:nvSpPr>
        <p:spPr/>
        <p:txBody>
          <a:bodyPr/>
          <a:lstStyle/>
          <a:p>
            <a:r>
              <a:rPr lang="en-US" dirty="0"/>
              <a:t>CELLERGIZE MORNING PRODUCT EDUCATION</a:t>
            </a:r>
          </a:p>
        </p:txBody>
      </p:sp>
      <p:sp>
        <p:nvSpPr>
          <p:cNvPr id="18" name="Slide Number Placeholder 17">
            <a:extLst>
              <a:ext uri="{FF2B5EF4-FFF2-40B4-BE49-F238E27FC236}">
                <a16:creationId xmlns:a16="http://schemas.microsoft.com/office/drawing/2014/main" id="{1624411B-E1D5-7524-9708-C00079E88C7D}"/>
              </a:ext>
            </a:extLst>
          </p:cNvPr>
          <p:cNvSpPr>
            <a:spLocks noGrp="1"/>
          </p:cNvSpPr>
          <p:nvPr>
            <p:ph type="sldNum" sz="quarter" idx="12"/>
          </p:nvPr>
        </p:nvSpPr>
        <p:spPr>
          <a:xfrm>
            <a:off x="11002137" y="6439657"/>
            <a:ext cx="447674" cy="304043"/>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solidFill>
                <a:latin typeface="CoFo Sans VF Light" panose="020B05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9D9FFBE-4A9D-6749-8A11-4DC937CB523D}" type="slidenum">
              <a:rPr lang="en-US" smtClean="0"/>
              <a:pPr/>
              <a:t>‹#›</a:t>
            </a:fld>
            <a:endParaRPr lang="en-US" dirty="0"/>
          </a:p>
        </p:txBody>
      </p:sp>
      <p:pic>
        <p:nvPicPr>
          <p:cNvPr id="7" name="Picture 6" descr="A white container with blue text&#10;&#10;AI-generated content may be incorrect.">
            <a:extLst>
              <a:ext uri="{FF2B5EF4-FFF2-40B4-BE49-F238E27FC236}">
                <a16:creationId xmlns:a16="http://schemas.microsoft.com/office/drawing/2014/main" id="{82FB2E86-C463-6966-36C8-FDC55D18D157}"/>
              </a:ext>
            </a:extLst>
          </p:cNvPr>
          <p:cNvPicPr>
            <a:picLocks noChangeAspect="1"/>
          </p:cNvPicPr>
          <p:nvPr userDrawn="1"/>
        </p:nvPicPr>
        <p:blipFill>
          <a:blip r:embed="rId3"/>
          <a:stretch>
            <a:fillRect/>
          </a:stretch>
        </p:blipFill>
        <p:spPr>
          <a:xfrm>
            <a:off x="2797757" y="1932632"/>
            <a:ext cx="5377397" cy="5595990"/>
          </a:xfrm>
          <a:prstGeom prst="rect">
            <a:avLst/>
          </a:prstGeom>
        </p:spPr>
      </p:pic>
    </p:spTree>
    <p:extLst>
      <p:ext uri="{BB962C8B-B14F-4D97-AF65-F5344CB8AC3E}">
        <p14:creationId xmlns:p14="http://schemas.microsoft.com/office/powerpoint/2010/main" val="3289351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pic>
        <p:nvPicPr>
          <p:cNvPr id="5" name="Picture 4" descr="A person sitting on a window sill looking out a window&#10;&#10;AI-generated content may be incorrect.">
            <a:extLst>
              <a:ext uri="{FF2B5EF4-FFF2-40B4-BE49-F238E27FC236}">
                <a16:creationId xmlns:a16="http://schemas.microsoft.com/office/drawing/2014/main" id="{B7401D49-7A5E-ED50-6249-30B83CB1102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0622"/>
            <a:ext cx="6095999" cy="6402011"/>
          </a:xfrm>
          <a:prstGeom prst="rect">
            <a:avLst/>
          </a:prstGeom>
        </p:spPr>
      </p:pic>
      <p:sp>
        <p:nvSpPr>
          <p:cNvPr id="2" name="Title 1">
            <a:extLst>
              <a:ext uri="{FF2B5EF4-FFF2-40B4-BE49-F238E27FC236}">
                <a16:creationId xmlns:a16="http://schemas.microsoft.com/office/drawing/2014/main" id="{9176663D-F322-BC7A-7D85-283124185461}"/>
              </a:ext>
            </a:extLst>
          </p:cNvPr>
          <p:cNvSpPr>
            <a:spLocks noGrp="1"/>
          </p:cNvSpPr>
          <p:nvPr>
            <p:ph type="title" hasCustomPrompt="1"/>
          </p:nvPr>
        </p:nvSpPr>
        <p:spPr>
          <a:xfrm>
            <a:off x="6636511" y="279400"/>
            <a:ext cx="4813300" cy="13589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966A16F-00B3-CF46-CABC-ED6CC8B62381}"/>
              </a:ext>
            </a:extLst>
          </p:cNvPr>
          <p:cNvSpPr>
            <a:spLocks noGrp="1"/>
          </p:cNvSpPr>
          <p:nvPr>
            <p:ph type="body" sz="half" idx="2"/>
          </p:nvPr>
        </p:nvSpPr>
        <p:spPr>
          <a:xfrm>
            <a:off x="6636511" y="1765300"/>
            <a:ext cx="4813300" cy="436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8" name="Straight Connector 7">
            <a:extLst>
              <a:ext uri="{FF2B5EF4-FFF2-40B4-BE49-F238E27FC236}">
                <a16:creationId xmlns:a16="http://schemas.microsoft.com/office/drawing/2014/main" id="{ADB187FA-79ED-F20D-46BD-20D424639D02}"/>
              </a:ext>
            </a:extLst>
          </p:cNvPr>
          <p:cNvCxnSpPr>
            <a:cxnSpLocks/>
          </p:cNvCxnSpPr>
          <p:nvPr userDrawn="1"/>
        </p:nvCxnSpPr>
        <p:spPr>
          <a:xfrm flipV="1">
            <a:off x="6096000" y="0"/>
            <a:ext cx="0" cy="6359525"/>
          </a:xfrm>
          <a:prstGeom prst="line">
            <a:avLst/>
          </a:prstGeom>
          <a:ln w="6350"/>
        </p:spPr>
        <p:style>
          <a:lnRef idx="2">
            <a:schemeClr val="dk1"/>
          </a:lnRef>
          <a:fillRef idx="0">
            <a:schemeClr val="dk1"/>
          </a:fillRef>
          <a:effectRef idx="1">
            <a:schemeClr val="dk1"/>
          </a:effectRef>
          <a:fontRef idx="minor">
            <a:schemeClr val="tx1"/>
          </a:fontRef>
        </p:style>
      </p:cxnSp>
      <p:sp>
        <p:nvSpPr>
          <p:cNvPr id="16" name="Date Placeholder 15">
            <a:extLst>
              <a:ext uri="{FF2B5EF4-FFF2-40B4-BE49-F238E27FC236}">
                <a16:creationId xmlns:a16="http://schemas.microsoft.com/office/drawing/2014/main" id="{8522FD1A-0938-F922-B47A-68FA3F03AFF4}"/>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17" name="Footer Placeholder 16">
            <a:extLst>
              <a:ext uri="{FF2B5EF4-FFF2-40B4-BE49-F238E27FC236}">
                <a16:creationId xmlns:a16="http://schemas.microsoft.com/office/drawing/2014/main" id="{1256232B-7728-A324-197E-71B07AA9B889}"/>
              </a:ext>
            </a:extLst>
          </p:cNvPr>
          <p:cNvSpPr>
            <a:spLocks noGrp="1"/>
          </p:cNvSpPr>
          <p:nvPr>
            <p:ph type="ftr" sz="quarter" idx="11"/>
          </p:nvPr>
        </p:nvSpPr>
        <p:spPr/>
        <p:txBody>
          <a:bodyPr/>
          <a:lstStyle/>
          <a:p>
            <a:r>
              <a:rPr lang="en-US" dirty="0"/>
              <a:t>CELLERGIZE MORNING PRODUCT EDUCATION</a:t>
            </a:r>
          </a:p>
        </p:txBody>
      </p:sp>
      <p:sp>
        <p:nvSpPr>
          <p:cNvPr id="18" name="Slide Number Placeholder 17">
            <a:extLst>
              <a:ext uri="{FF2B5EF4-FFF2-40B4-BE49-F238E27FC236}">
                <a16:creationId xmlns:a16="http://schemas.microsoft.com/office/drawing/2014/main" id="{1624411B-E1D5-7524-9708-C00079E88C7D}"/>
              </a:ext>
            </a:extLst>
          </p:cNvPr>
          <p:cNvSpPr>
            <a:spLocks noGrp="1"/>
          </p:cNvSpPr>
          <p:nvPr>
            <p:ph type="sldNum" sz="quarter" idx="12"/>
          </p:nvPr>
        </p:nvSpPr>
        <p:spPr>
          <a:xfrm>
            <a:off x="11002137" y="6439657"/>
            <a:ext cx="447674" cy="304043"/>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solidFill>
                <a:latin typeface="CoFo Sans VF Light" panose="020B05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9D9FFBE-4A9D-6749-8A11-4DC937CB523D}" type="slidenum">
              <a:rPr lang="en-US" smtClean="0"/>
              <a:pPr/>
              <a:t>‹#›</a:t>
            </a:fld>
            <a:endParaRPr lang="en-US" dirty="0"/>
          </a:p>
        </p:txBody>
      </p:sp>
      <p:pic>
        <p:nvPicPr>
          <p:cNvPr id="6" name="Picture 5" descr="A person running in a muddy area&#10;&#10;AI-generated content may be incorrect.">
            <a:extLst>
              <a:ext uri="{FF2B5EF4-FFF2-40B4-BE49-F238E27FC236}">
                <a16:creationId xmlns:a16="http://schemas.microsoft.com/office/drawing/2014/main" id="{A6A67A5E-2764-62FE-46D8-D341F0E4324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0"/>
            <a:ext cx="6096000" cy="6391389"/>
          </a:xfrm>
          <a:prstGeom prst="rect">
            <a:avLst/>
          </a:prstGeom>
        </p:spPr>
      </p:pic>
    </p:spTree>
    <p:extLst>
      <p:ext uri="{BB962C8B-B14F-4D97-AF65-F5344CB8AC3E}">
        <p14:creationId xmlns:p14="http://schemas.microsoft.com/office/powerpoint/2010/main" val="3283014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pic>
        <p:nvPicPr>
          <p:cNvPr id="3" name="Picture 2" descr="Close-up of orange berries on a tree&#10;&#10;AI-generated content may be incorrect.">
            <a:extLst>
              <a:ext uri="{FF2B5EF4-FFF2-40B4-BE49-F238E27FC236}">
                <a16:creationId xmlns:a16="http://schemas.microsoft.com/office/drawing/2014/main" id="{9ACBDD55-10F3-CCE2-B61D-EABFCA71B9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6096000" cy="6391389"/>
          </a:xfrm>
          <a:prstGeom prst="rect">
            <a:avLst/>
          </a:prstGeom>
        </p:spPr>
      </p:pic>
      <p:sp>
        <p:nvSpPr>
          <p:cNvPr id="2" name="Title 1">
            <a:extLst>
              <a:ext uri="{FF2B5EF4-FFF2-40B4-BE49-F238E27FC236}">
                <a16:creationId xmlns:a16="http://schemas.microsoft.com/office/drawing/2014/main" id="{9176663D-F322-BC7A-7D85-283124185461}"/>
              </a:ext>
            </a:extLst>
          </p:cNvPr>
          <p:cNvSpPr>
            <a:spLocks noGrp="1"/>
          </p:cNvSpPr>
          <p:nvPr>
            <p:ph type="title" hasCustomPrompt="1"/>
          </p:nvPr>
        </p:nvSpPr>
        <p:spPr>
          <a:xfrm>
            <a:off x="6636511" y="279400"/>
            <a:ext cx="4813300" cy="13589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966A16F-00B3-CF46-CABC-ED6CC8B62381}"/>
              </a:ext>
            </a:extLst>
          </p:cNvPr>
          <p:cNvSpPr>
            <a:spLocks noGrp="1"/>
          </p:cNvSpPr>
          <p:nvPr>
            <p:ph type="body" sz="half" idx="2"/>
          </p:nvPr>
        </p:nvSpPr>
        <p:spPr>
          <a:xfrm>
            <a:off x="6636511" y="1765300"/>
            <a:ext cx="4813300" cy="436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8" name="Straight Connector 7">
            <a:extLst>
              <a:ext uri="{FF2B5EF4-FFF2-40B4-BE49-F238E27FC236}">
                <a16:creationId xmlns:a16="http://schemas.microsoft.com/office/drawing/2014/main" id="{ADB187FA-79ED-F20D-46BD-20D424639D02}"/>
              </a:ext>
            </a:extLst>
          </p:cNvPr>
          <p:cNvCxnSpPr>
            <a:cxnSpLocks/>
          </p:cNvCxnSpPr>
          <p:nvPr userDrawn="1"/>
        </p:nvCxnSpPr>
        <p:spPr>
          <a:xfrm flipV="1">
            <a:off x="6096000" y="0"/>
            <a:ext cx="0" cy="6359525"/>
          </a:xfrm>
          <a:prstGeom prst="line">
            <a:avLst/>
          </a:prstGeom>
          <a:ln w="6350"/>
        </p:spPr>
        <p:style>
          <a:lnRef idx="2">
            <a:schemeClr val="dk1"/>
          </a:lnRef>
          <a:fillRef idx="0">
            <a:schemeClr val="dk1"/>
          </a:fillRef>
          <a:effectRef idx="1">
            <a:schemeClr val="dk1"/>
          </a:effectRef>
          <a:fontRef idx="minor">
            <a:schemeClr val="tx1"/>
          </a:fontRef>
        </p:style>
      </p:cxnSp>
      <p:sp>
        <p:nvSpPr>
          <p:cNvPr id="16" name="Date Placeholder 15">
            <a:extLst>
              <a:ext uri="{FF2B5EF4-FFF2-40B4-BE49-F238E27FC236}">
                <a16:creationId xmlns:a16="http://schemas.microsoft.com/office/drawing/2014/main" id="{8522FD1A-0938-F922-B47A-68FA3F03AFF4}"/>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17" name="Footer Placeholder 16">
            <a:extLst>
              <a:ext uri="{FF2B5EF4-FFF2-40B4-BE49-F238E27FC236}">
                <a16:creationId xmlns:a16="http://schemas.microsoft.com/office/drawing/2014/main" id="{1256232B-7728-A324-197E-71B07AA9B889}"/>
              </a:ext>
            </a:extLst>
          </p:cNvPr>
          <p:cNvSpPr>
            <a:spLocks noGrp="1"/>
          </p:cNvSpPr>
          <p:nvPr>
            <p:ph type="ftr" sz="quarter" idx="11"/>
          </p:nvPr>
        </p:nvSpPr>
        <p:spPr/>
        <p:txBody>
          <a:bodyPr/>
          <a:lstStyle/>
          <a:p>
            <a:r>
              <a:rPr lang="en-US" dirty="0"/>
              <a:t>CELLERGIZE MORNING PRODUCT EDUCATION</a:t>
            </a:r>
          </a:p>
        </p:txBody>
      </p:sp>
      <p:sp>
        <p:nvSpPr>
          <p:cNvPr id="18" name="Slide Number Placeholder 17">
            <a:extLst>
              <a:ext uri="{FF2B5EF4-FFF2-40B4-BE49-F238E27FC236}">
                <a16:creationId xmlns:a16="http://schemas.microsoft.com/office/drawing/2014/main" id="{1624411B-E1D5-7524-9708-C00079E88C7D}"/>
              </a:ext>
            </a:extLst>
          </p:cNvPr>
          <p:cNvSpPr>
            <a:spLocks noGrp="1"/>
          </p:cNvSpPr>
          <p:nvPr>
            <p:ph type="sldNum" sz="quarter" idx="12"/>
          </p:nvPr>
        </p:nvSpPr>
        <p:spPr>
          <a:xfrm>
            <a:off x="11002137" y="6439657"/>
            <a:ext cx="447674" cy="304043"/>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solidFill>
                <a:latin typeface="CoFo Sans VF Light" panose="020B05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9D9FFBE-4A9D-6749-8A11-4DC937CB523D}" type="slidenum">
              <a:rPr lang="en-US" smtClean="0"/>
              <a:pPr/>
              <a:t>‹#›</a:t>
            </a:fld>
            <a:endParaRPr lang="en-US" dirty="0"/>
          </a:p>
        </p:txBody>
      </p:sp>
    </p:spTree>
    <p:extLst>
      <p:ext uri="{BB962C8B-B14F-4D97-AF65-F5344CB8AC3E}">
        <p14:creationId xmlns:p14="http://schemas.microsoft.com/office/powerpoint/2010/main" val="3900981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E3A010-C46C-FE0D-20C7-F8460E22409B}"/>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4" name="Footer Placeholder 3">
            <a:extLst>
              <a:ext uri="{FF2B5EF4-FFF2-40B4-BE49-F238E27FC236}">
                <a16:creationId xmlns:a16="http://schemas.microsoft.com/office/drawing/2014/main" id="{F5796570-3622-D9FC-0378-3ADB3A48E948}"/>
              </a:ext>
            </a:extLst>
          </p:cNvPr>
          <p:cNvSpPr>
            <a:spLocks noGrp="1"/>
          </p:cNvSpPr>
          <p:nvPr>
            <p:ph type="ftr" sz="quarter" idx="11"/>
          </p:nvPr>
        </p:nvSpPr>
        <p:spPr/>
        <p:txBody>
          <a:bodyPr/>
          <a:lstStyle/>
          <a:p>
            <a:r>
              <a:rPr lang="en-US"/>
              <a:t>LIFEWAVE PRESENTATION NAME</a:t>
            </a:r>
            <a:endParaRPr lang="en-US" dirty="0"/>
          </a:p>
        </p:txBody>
      </p:sp>
      <p:sp>
        <p:nvSpPr>
          <p:cNvPr id="7" name="Rectangle 6">
            <a:extLst>
              <a:ext uri="{FF2B5EF4-FFF2-40B4-BE49-F238E27FC236}">
                <a16:creationId xmlns:a16="http://schemas.microsoft.com/office/drawing/2014/main" id="{CBD45571-4472-FEDB-5ABC-228410E8E4A4}"/>
              </a:ext>
            </a:extLst>
          </p:cNvPr>
          <p:cNvSpPr/>
          <p:nvPr userDrawn="1"/>
        </p:nvSpPr>
        <p:spPr>
          <a:xfrm>
            <a:off x="250371" y="6215743"/>
            <a:ext cx="8262258" cy="6422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16DFE18D-526A-E685-548B-3F375E3A99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7538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E3A010-C46C-FE0D-20C7-F8460E22409B}"/>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4" name="Footer Placeholder 3">
            <a:extLst>
              <a:ext uri="{FF2B5EF4-FFF2-40B4-BE49-F238E27FC236}">
                <a16:creationId xmlns:a16="http://schemas.microsoft.com/office/drawing/2014/main" id="{F5796570-3622-D9FC-0378-3ADB3A48E948}"/>
              </a:ext>
            </a:extLst>
          </p:cNvPr>
          <p:cNvSpPr>
            <a:spLocks noGrp="1"/>
          </p:cNvSpPr>
          <p:nvPr>
            <p:ph type="ftr" sz="quarter" idx="11"/>
          </p:nvPr>
        </p:nvSpPr>
        <p:spPr/>
        <p:txBody>
          <a:bodyPr/>
          <a:lstStyle/>
          <a:p>
            <a:r>
              <a:rPr lang="en-US"/>
              <a:t>LIFEWAVE PRESENTATION NAME</a:t>
            </a:r>
            <a:endParaRPr lang="en-US" dirty="0"/>
          </a:p>
        </p:txBody>
      </p:sp>
      <p:sp>
        <p:nvSpPr>
          <p:cNvPr id="7" name="Rectangle 6">
            <a:extLst>
              <a:ext uri="{FF2B5EF4-FFF2-40B4-BE49-F238E27FC236}">
                <a16:creationId xmlns:a16="http://schemas.microsoft.com/office/drawing/2014/main" id="{CBD45571-4472-FEDB-5ABC-228410E8E4A4}"/>
              </a:ext>
            </a:extLst>
          </p:cNvPr>
          <p:cNvSpPr/>
          <p:nvPr userDrawn="1"/>
        </p:nvSpPr>
        <p:spPr>
          <a:xfrm>
            <a:off x="250371" y="6215743"/>
            <a:ext cx="8262258" cy="6422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DFE18D-526A-E685-548B-3F375E3A99E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59674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663D-F322-BC7A-7D85-283124185461}"/>
              </a:ext>
            </a:extLst>
          </p:cNvPr>
          <p:cNvSpPr>
            <a:spLocks noGrp="1"/>
          </p:cNvSpPr>
          <p:nvPr>
            <p:ph type="title" hasCustomPrompt="1"/>
          </p:nvPr>
        </p:nvSpPr>
        <p:spPr>
          <a:xfrm>
            <a:off x="698500" y="279400"/>
            <a:ext cx="4813300" cy="13589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966A16F-00B3-CF46-CABC-ED6CC8B62381}"/>
              </a:ext>
            </a:extLst>
          </p:cNvPr>
          <p:cNvSpPr>
            <a:spLocks noGrp="1"/>
          </p:cNvSpPr>
          <p:nvPr>
            <p:ph type="body" sz="half" idx="2"/>
          </p:nvPr>
        </p:nvSpPr>
        <p:spPr>
          <a:xfrm>
            <a:off x="698500" y="1765300"/>
            <a:ext cx="4813300" cy="436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Date Placeholder 15">
            <a:extLst>
              <a:ext uri="{FF2B5EF4-FFF2-40B4-BE49-F238E27FC236}">
                <a16:creationId xmlns:a16="http://schemas.microsoft.com/office/drawing/2014/main" id="{8522FD1A-0938-F922-B47A-68FA3F03AFF4}"/>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17" name="Footer Placeholder 16">
            <a:extLst>
              <a:ext uri="{FF2B5EF4-FFF2-40B4-BE49-F238E27FC236}">
                <a16:creationId xmlns:a16="http://schemas.microsoft.com/office/drawing/2014/main" id="{1256232B-7728-A324-197E-71B07AA9B889}"/>
              </a:ext>
            </a:extLst>
          </p:cNvPr>
          <p:cNvSpPr>
            <a:spLocks noGrp="1"/>
          </p:cNvSpPr>
          <p:nvPr>
            <p:ph type="ftr" sz="quarter" idx="11"/>
          </p:nvPr>
        </p:nvSpPr>
        <p:spPr/>
        <p:txBody>
          <a:bodyPr/>
          <a:lstStyle/>
          <a:p>
            <a:r>
              <a:rPr lang="en-US" dirty="0"/>
              <a:t>CELLERGIZE MORNING PRODUCT EDUCATION</a:t>
            </a:r>
          </a:p>
        </p:txBody>
      </p:sp>
      <p:sp>
        <p:nvSpPr>
          <p:cNvPr id="18" name="Slide Number Placeholder 17">
            <a:extLst>
              <a:ext uri="{FF2B5EF4-FFF2-40B4-BE49-F238E27FC236}">
                <a16:creationId xmlns:a16="http://schemas.microsoft.com/office/drawing/2014/main" id="{1624411B-E1D5-7524-9708-C00079E88C7D}"/>
              </a:ext>
            </a:extLst>
          </p:cNvPr>
          <p:cNvSpPr>
            <a:spLocks noGrp="1"/>
          </p:cNvSpPr>
          <p:nvPr>
            <p:ph type="sldNum" sz="quarter" idx="12"/>
          </p:nvPr>
        </p:nvSpPr>
        <p:spPr>
          <a:xfrm>
            <a:off x="11002137" y="6439657"/>
            <a:ext cx="447674" cy="304043"/>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solidFill>
                <a:latin typeface="CoFo Sans VF Light" panose="020B05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9D9FFBE-4A9D-6749-8A11-4DC937CB523D}" type="slidenum">
              <a:rPr lang="en-US" smtClean="0"/>
              <a:pPr/>
              <a:t>‹#›</a:t>
            </a:fld>
            <a:endParaRPr lang="en-US" dirty="0"/>
          </a:p>
        </p:txBody>
      </p:sp>
      <p:pic>
        <p:nvPicPr>
          <p:cNvPr id="5" name="Picture 4" descr="A blue circle with white text&#10;&#10;Description automatically generated">
            <a:extLst>
              <a:ext uri="{FF2B5EF4-FFF2-40B4-BE49-F238E27FC236}">
                <a16:creationId xmlns:a16="http://schemas.microsoft.com/office/drawing/2014/main" id="{2D729E10-1B45-32D3-6055-93992AAC0543}"/>
              </a:ext>
            </a:extLst>
          </p:cNvPr>
          <p:cNvPicPr>
            <a:picLocks noChangeAspect="1"/>
          </p:cNvPicPr>
          <p:nvPr userDrawn="1"/>
        </p:nvPicPr>
        <p:blipFill>
          <a:blip r:embed="rId2"/>
          <a:stretch>
            <a:fillRect/>
          </a:stretch>
        </p:blipFill>
        <p:spPr>
          <a:xfrm>
            <a:off x="10036642" y="279400"/>
            <a:ext cx="1803400" cy="1803400"/>
          </a:xfrm>
          <a:prstGeom prst="rect">
            <a:avLst/>
          </a:prstGeom>
        </p:spPr>
      </p:pic>
      <p:pic>
        <p:nvPicPr>
          <p:cNvPr id="7" name="Picture 6" descr="A white container with blue text&#10;&#10;AI-generated content may be incorrect.">
            <a:extLst>
              <a:ext uri="{FF2B5EF4-FFF2-40B4-BE49-F238E27FC236}">
                <a16:creationId xmlns:a16="http://schemas.microsoft.com/office/drawing/2014/main" id="{D2B7E3E8-6DEE-F77C-2C6A-9F767BA18964}"/>
              </a:ext>
            </a:extLst>
          </p:cNvPr>
          <p:cNvPicPr>
            <a:picLocks noChangeAspect="1"/>
          </p:cNvPicPr>
          <p:nvPr userDrawn="1"/>
        </p:nvPicPr>
        <p:blipFill>
          <a:blip r:embed="rId3"/>
          <a:stretch>
            <a:fillRect/>
          </a:stretch>
        </p:blipFill>
        <p:spPr>
          <a:xfrm>
            <a:off x="4232373" y="-846884"/>
            <a:ext cx="8756455" cy="9112408"/>
          </a:xfrm>
          <a:prstGeom prst="rect">
            <a:avLst/>
          </a:prstGeom>
        </p:spPr>
      </p:pic>
    </p:spTree>
    <p:extLst>
      <p:ext uri="{BB962C8B-B14F-4D97-AF65-F5344CB8AC3E}">
        <p14:creationId xmlns:p14="http://schemas.microsoft.com/office/powerpoint/2010/main" val="1969518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3" name="Picture 2" descr="A white container with blue text&#10;&#10;AI-generated content may be incorrect.">
            <a:extLst>
              <a:ext uri="{FF2B5EF4-FFF2-40B4-BE49-F238E27FC236}">
                <a16:creationId xmlns:a16="http://schemas.microsoft.com/office/drawing/2014/main" id="{0B2C4153-ACE8-7FD7-187B-288016081102}"/>
              </a:ext>
            </a:extLst>
          </p:cNvPr>
          <p:cNvPicPr>
            <a:picLocks noChangeAspect="1"/>
          </p:cNvPicPr>
          <p:nvPr userDrawn="1"/>
        </p:nvPicPr>
        <p:blipFill>
          <a:blip r:embed="rId2"/>
          <a:stretch>
            <a:fillRect/>
          </a:stretch>
        </p:blipFill>
        <p:spPr>
          <a:xfrm>
            <a:off x="7497207" y="70526"/>
            <a:ext cx="4557931" cy="4743212"/>
          </a:xfrm>
          <a:prstGeom prst="rect">
            <a:avLst/>
          </a:prstGeom>
        </p:spPr>
      </p:pic>
      <p:sp>
        <p:nvSpPr>
          <p:cNvPr id="2" name="Title 1">
            <a:extLst>
              <a:ext uri="{FF2B5EF4-FFF2-40B4-BE49-F238E27FC236}">
                <a16:creationId xmlns:a16="http://schemas.microsoft.com/office/drawing/2014/main" id="{9176663D-F322-BC7A-7D85-283124185461}"/>
              </a:ext>
            </a:extLst>
          </p:cNvPr>
          <p:cNvSpPr>
            <a:spLocks noGrp="1"/>
          </p:cNvSpPr>
          <p:nvPr>
            <p:ph type="title" hasCustomPrompt="1"/>
          </p:nvPr>
        </p:nvSpPr>
        <p:spPr>
          <a:xfrm>
            <a:off x="698500" y="279400"/>
            <a:ext cx="4813300" cy="13589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966A16F-00B3-CF46-CABC-ED6CC8B62381}"/>
              </a:ext>
            </a:extLst>
          </p:cNvPr>
          <p:cNvSpPr>
            <a:spLocks noGrp="1"/>
          </p:cNvSpPr>
          <p:nvPr>
            <p:ph type="body" sz="half" idx="2"/>
          </p:nvPr>
        </p:nvSpPr>
        <p:spPr>
          <a:xfrm>
            <a:off x="698500" y="1765300"/>
            <a:ext cx="4813300" cy="436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Date Placeholder 15">
            <a:extLst>
              <a:ext uri="{FF2B5EF4-FFF2-40B4-BE49-F238E27FC236}">
                <a16:creationId xmlns:a16="http://schemas.microsoft.com/office/drawing/2014/main" id="{8522FD1A-0938-F922-B47A-68FA3F03AFF4}"/>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17" name="Footer Placeholder 16">
            <a:extLst>
              <a:ext uri="{FF2B5EF4-FFF2-40B4-BE49-F238E27FC236}">
                <a16:creationId xmlns:a16="http://schemas.microsoft.com/office/drawing/2014/main" id="{1256232B-7728-A324-197E-71B07AA9B889}"/>
              </a:ext>
            </a:extLst>
          </p:cNvPr>
          <p:cNvSpPr>
            <a:spLocks noGrp="1"/>
          </p:cNvSpPr>
          <p:nvPr>
            <p:ph type="ftr" sz="quarter" idx="11"/>
          </p:nvPr>
        </p:nvSpPr>
        <p:spPr/>
        <p:txBody>
          <a:bodyPr/>
          <a:lstStyle/>
          <a:p>
            <a:r>
              <a:rPr lang="en-US" dirty="0"/>
              <a:t>CELLERGIZE MORNING PRODUCT EDUCATION</a:t>
            </a:r>
          </a:p>
        </p:txBody>
      </p:sp>
      <p:sp>
        <p:nvSpPr>
          <p:cNvPr id="18" name="Slide Number Placeholder 17">
            <a:extLst>
              <a:ext uri="{FF2B5EF4-FFF2-40B4-BE49-F238E27FC236}">
                <a16:creationId xmlns:a16="http://schemas.microsoft.com/office/drawing/2014/main" id="{1624411B-E1D5-7524-9708-C00079E88C7D}"/>
              </a:ext>
            </a:extLst>
          </p:cNvPr>
          <p:cNvSpPr>
            <a:spLocks noGrp="1"/>
          </p:cNvSpPr>
          <p:nvPr>
            <p:ph type="sldNum" sz="quarter" idx="12"/>
          </p:nvPr>
        </p:nvSpPr>
        <p:spPr>
          <a:xfrm>
            <a:off x="11002137" y="6439657"/>
            <a:ext cx="447674" cy="304043"/>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solidFill>
                <a:latin typeface="CoFo Sans VF Light" panose="020B05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9D9FFBE-4A9D-6749-8A11-4DC937CB523D}" type="slidenum">
              <a:rPr lang="en-US" smtClean="0"/>
              <a:pPr/>
              <a:t>‹#›</a:t>
            </a:fld>
            <a:endParaRPr lang="en-US" dirty="0"/>
          </a:p>
        </p:txBody>
      </p:sp>
      <p:pic>
        <p:nvPicPr>
          <p:cNvPr id="5" name="Picture 4" descr="A blue circle with white text&#10;&#10;Description automatically generated">
            <a:extLst>
              <a:ext uri="{FF2B5EF4-FFF2-40B4-BE49-F238E27FC236}">
                <a16:creationId xmlns:a16="http://schemas.microsoft.com/office/drawing/2014/main" id="{2D729E10-1B45-32D3-6055-93992AAC0543}"/>
              </a:ext>
            </a:extLst>
          </p:cNvPr>
          <p:cNvPicPr>
            <a:picLocks noChangeAspect="1"/>
          </p:cNvPicPr>
          <p:nvPr userDrawn="1"/>
        </p:nvPicPr>
        <p:blipFill>
          <a:blip r:embed="rId3"/>
          <a:stretch>
            <a:fillRect/>
          </a:stretch>
        </p:blipFill>
        <p:spPr>
          <a:xfrm>
            <a:off x="9690100" y="501073"/>
            <a:ext cx="1803400" cy="1803400"/>
          </a:xfrm>
          <a:prstGeom prst="rect">
            <a:avLst/>
          </a:prstGeom>
        </p:spPr>
      </p:pic>
    </p:spTree>
    <p:extLst>
      <p:ext uri="{BB962C8B-B14F-4D97-AF65-F5344CB8AC3E}">
        <p14:creationId xmlns:p14="http://schemas.microsoft.com/office/powerpoint/2010/main" val="3628707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13C9CD-FB92-895B-9B13-22D25AFD40C1}"/>
              </a:ext>
            </a:extLst>
          </p:cNvPr>
          <p:cNvSpPr>
            <a:spLocks noGrp="1"/>
          </p:cNvSpPr>
          <p:nvPr>
            <p:ph type="title" hasCustomPrompt="1"/>
          </p:nvPr>
        </p:nvSpPr>
        <p:spPr>
          <a:xfrm>
            <a:off x="279579" y="266700"/>
            <a:ext cx="4505325" cy="1371600"/>
          </a:xfrm>
        </p:spPr>
        <p:txBody>
          <a:bodyPr anchor="b"/>
          <a:lstStyle>
            <a:lvl1pPr>
              <a:defRPr sz="3200"/>
            </a:lvl1pPr>
          </a:lstStyle>
          <a:p>
            <a:r>
              <a:rPr lang="en-US" dirty="0"/>
              <a:t>CLICK TO EDIT MASTER TITLE STYLE</a:t>
            </a:r>
          </a:p>
        </p:txBody>
      </p:sp>
      <p:sp>
        <p:nvSpPr>
          <p:cNvPr id="8" name="Content Placeholder 2">
            <a:extLst>
              <a:ext uri="{FF2B5EF4-FFF2-40B4-BE49-F238E27FC236}">
                <a16:creationId xmlns:a16="http://schemas.microsoft.com/office/drawing/2014/main" id="{3266B413-D3B6-D395-31EA-CFF2341A4DE6}"/>
              </a:ext>
            </a:extLst>
          </p:cNvPr>
          <p:cNvSpPr>
            <a:spLocks noGrp="1"/>
          </p:cNvSpPr>
          <p:nvPr>
            <p:ph idx="1" hasCustomPrompt="1"/>
          </p:nvPr>
        </p:nvSpPr>
        <p:spPr>
          <a:xfrm>
            <a:off x="5183188" y="1765478"/>
            <a:ext cx="6172200" cy="43686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F0C28070-7657-1A2B-D9BE-A5B365A3AA51}"/>
              </a:ext>
            </a:extLst>
          </p:cNvPr>
          <p:cNvSpPr>
            <a:spLocks noGrp="1"/>
          </p:cNvSpPr>
          <p:nvPr>
            <p:ph type="body" sz="half" idx="2"/>
          </p:nvPr>
        </p:nvSpPr>
        <p:spPr>
          <a:xfrm>
            <a:off x="279579" y="1765479"/>
            <a:ext cx="4505325" cy="43686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Box 10">
            <a:extLst>
              <a:ext uri="{FF2B5EF4-FFF2-40B4-BE49-F238E27FC236}">
                <a16:creationId xmlns:a16="http://schemas.microsoft.com/office/drawing/2014/main" id="{4B44FB31-FABC-AC45-7BA4-3EC9E569E26A}"/>
              </a:ext>
            </a:extLst>
          </p:cNvPr>
          <p:cNvSpPr txBox="1"/>
          <p:nvPr userDrawn="1"/>
        </p:nvSpPr>
        <p:spPr>
          <a:xfrm>
            <a:off x="3051928" y="3246690"/>
            <a:ext cx="6103854" cy="369332"/>
          </a:xfrm>
          <a:prstGeom prst="rect">
            <a:avLst/>
          </a:prstGeom>
          <a:noFill/>
        </p:spPr>
        <p:txBody>
          <a:bodyPr wrap="square">
            <a:spAutoFit/>
          </a:bodyPr>
          <a:lstStyle/>
          <a:p>
            <a:fld id="{816930C3-5719-CA46-9B86-707F8ABA7514}" type="datetime1">
              <a:rPr lang="en-US" smtClean="0"/>
              <a:pPr/>
              <a:t>10/16/25</a:t>
            </a:fld>
            <a:endParaRPr lang="en-US" dirty="0"/>
          </a:p>
        </p:txBody>
      </p:sp>
      <p:pic>
        <p:nvPicPr>
          <p:cNvPr id="12" name="Picture 11" descr="A blue circle with white text&#10;&#10;Description automatically generated">
            <a:extLst>
              <a:ext uri="{FF2B5EF4-FFF2-40B4-BE49-F238E27FC236}">
                <a16:creationId xmlns:a16="http://schemas.microsoft.com/office/drawing/2014/main" id="{7ED92508-4AB4-214B-D13D-AF7AD2DD9714}"/>
              </a:ext>
            </a:extLst>
          </p:cNvPr>
          <p:cNvPicPr>
            <a:picLocks noChangeAspect="1"/>
          </p:cNvPicPr>
          <p:nvPr userDrawn="1"/>
        </p:nvPicPr>
        <p:blipFill>
          <a:blip r:embed="rId2"/>
          <a:stretch>
            <a:fillRect/>
          </a:stretch>
        </p:blipFill>
        <p:spPr>
          <a:xfrm>
            <a:off x="10298747" y="93330"/>
            <a:ext cx="1803400" cy="1803400"/>
          </a:xfrm>
          <a:prstGeom prst="rect">
            <a:avLst/>
          </a:prstGeom>
        </p:spPr>
      </p:pic>
    </p:spTree>
    <p:extLst>
      <p:ext uri="{BB962C8B-B14F-4D97-AF65-F5344CB8AC3E}">
        <p14:creationId xmlns:p14="http://schemas.microsoft.com/office/powerpoint/2010/main" val="2937077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09C4-2505-BDC9-9966-FC144429469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FEC0632-7000-9CC3-5820-FA6083EE4A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1EEBF79-A525-7047-3C3E-43A801DDB394}"/>
              </a:ext>
            </a:extLst>
          </p:cNvPr>
          <p:cNvSpPr>
            <a:spLocks noGrp="1"/>
          </p:cNvSpPr>
          <p:nvPr>
            <p:ph type="dt" sz="half" idx="10"/>
          </p:nvPr>
        </p:nvSpPr>
        <p:spPr/>
        <p:txBody>
          <a:bodyPr/>
          <a:lstStyle/>
          <a:p>
            <a:fld id="{AD1462E5-6965-4127-B1EC-72B411E869DC}" type="datetimeFigureOut">
              <a:rPr lang="en-IE" smtClean="0"/>
              <a:t>16/10/2025</a:t>
            </a:fld>
            <a:endParaRPr lang="en-IE"/>
          </a:p>
        </p:txBody>
      </p:sp>
      <p:sp>
        <p:nvSpPr>
          <p:cNvPr id="5" name="Footer Placeholder 4">
            <a:extLst>
              <a:ext uri="{FF2B5EF4-FFF2-40B4-BE49-F238E27FC236}">
                <a16:creationId xmlns:a16="http://schemas.microsoft.com/office/drawing/2014/main" id="{89732B26-D736-334C-D37A-2491E1C94BC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9927160-791A-6E74-D309-26E95A663E17}"/>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4065267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19B3A0-E5CA-0CB4-45BE-47D101AE9B7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E1F58ACB-4FD8-0BD9-FDF1-3E792848B750}"/>
              </a:ext>
            </a:extLst>
          </p:cNvPr>
          <p:cNvSpPr>
            <a:spLocks noGrp="1"/>
          </p:cNvSpPr>
          <p:nvPr>
            <p:ph type="ctrTitle" hasCustomPrompt="1"/>
          </p:nvPr>
        </p:nvSpPr>
        <p:spPr>
          <a:xfrm>
            <a:off x="4195699" y="2884211"/>
            <a:ext cx="7203556" cy="2387600"/>
          </a:xfrm>
        </p:spPr>
        <p:txBody>
          <a:bodyPr anchor="b"/>
          <a:lstStyle>
            <a:lvl1pPr algn="l">
              <a:defRPr sz="6000" b="1">
                <a:solidFill>
                  <a:schemeClr val="bg1"/>
                </a:solidFill>
              </a:defRPr>
            </a:lvl1pPr>
          </a:lstStyle>
          <a:p>
            <a:r>
              <a:rPr lang="en-US" dirty="0"/>
              <a:t>CLICK TO </a:t>
            </a:r>
            <a:br>
              <a:rPr lang="en-US" dirty="0"/>
            </a:br>
            <a:r>
              <a:rPr lang="en-US" dirty="0"/>
              <a:t>EDIT MASTER </a:t>
            </a:r>
            <a:br>
              <a:rPr lang="en-US" dirty="0"/>
            </a:br>
            <a:r>
              <a:rPr lang="en-US" dirty="0"/>
              <a:t>TITLE STYLE</a:t>
            </a:r>
          </a:p>
        </p:txBody>
      </p:sp>
      <p:sp>
        <p:nvSpPr>
          <p:cNvPr id="3" name="Subtitle 2">
            <a:extLst>
              <a:ext uri="{FF2B5EF4-FFF2-40B4-BE49-F238E27FC236}">
                <a16:creationId xmlns:a16="http://schemas.microsoft.com/office/drawing/2014/main" id="{8ECD8C4A-2F9C-C505-28CD-C18723BF77F3}"/>
              </a:ext>
            </a:extLst>
          </p:cNvPr>
          <p:cNvSpPr>
            <a:spLocks noGrp="1"/>
          </p:cNvSpPr>
          <p:nvPr>
            <p:ph type="subTitle" idx="1" hasCustomPrompt="1"/>
          </p:nvPr>
        </p:nvSpPr>
        <p:spPr>
          <a:xfrm>
            <a:off x="4195699" y="5202238"/>
            <a:ext cx="7203556" cy="1655762"/>
          </a:xfrm>
        </p:spPr>
        <p:txBody>
          <a:bodyPr/>
          <a:lstStyle>
            <a:lvl1pPr marL="0" indent="0" algn="l">
              <a:buNone/>
              <a:defRPr sz="2400" b="0">
                <a:solidFill>
                  <a:schemeClr val="bg1"/>
                </a:solidFill>
                <a:latin typeface="CoFo Sans VF Medium" panose="020B0503030202060203" pitchFamily="34" charset="0"/>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A white text on a black background&#10;&#10;AI-generated content may be incorrect.">
            <a:extLst>
              <a:ext uri="{FF2B5EF4-FFF2-40B4-BE49-F238E27FC236}">
                <a16:creationId xmlns:a16="http://schemas.microsoft.com/office/drawing/2014/main" id="{E4C074B8-45D6-6A0E-8D0F-56DF76F2790A}"/>
              </a:ext>
            </a:extLst>
          </p:cNvPr>
          <p:cNvPicPr>
            <a:picLocks noChangeAspect="1"/>
          </p:cNvPicPr>
          <p:nvPr userDrawn="1"/>
        </p:nvPicPr>
        <p:blipFill>
          <a:blip r:embed="rId3"/>
          <a:stretch>
            <a:fillRect/>
          </a:stretch>
        </p:blipFill>
        <p:spPr>
          <a:xfrm>
            <a:off x="494768" y="423994"/>
            <a:ext cx="1950801" cy="618075"/>
          </a:xfrm>
          <a:prstGeom prst="rect">
            <a:avLst/>
          </a:prstGeom>
        </p:spPr>
      </p:pic>
      <p:pic>
        <p:nvPicPr>
          <p:cNvPr id="7" name="Picture 6" descr="A white container with blue text&#10;&#10;AI-generated content may be incorrect.">
            <a:extLst>
              <a:ext uri="{FF2B5EF4-FFF2-40B4-BE49-F238E27FC236}">
                <a16:creationId xmlns:a16="http://schemas.microsoft.com/office/drawing/2014/main" id="{EB62CC27-ECC2-1B15-BFFC-CB37667621A4}"/>
              </a:ext>
            </a:extLst>
          </p:cNvPr>
          <p:cNvPicPr>
            <a:picLocks noChangeAspect="1"/>
          </p:cNvPicPr>
          <p:nvPr userDrawn="1"/>
        </p:nvPicPr>
        <p:blipFill>
          <a:blip r:embed="rId4"/>
          <a:stretch>
            <a:fillRect/>
          </a:stretch>
        </p:blipFill>
        <p:spPr>
          <a:xfrm>
            <a:off x="-2101790" y="-462696"/>
            <a:ext cx="8756456" cy="9112410"/>
          </a:xfrm>
          <a:prstGeom prst="rect">
            <a:avLst/>
          </a:prstGeom>
        </p:spPr>
      </p:pic>
    </p:spTree>
    <p:extLst>
      <p:ext uri="{BB962C8B-B14F-4D97-AF65-F5344CB8AC3E}">
        <p14:creationId xmlns:p14="http://schemas.microsoft.com/office/powerpoint/2010/main" val="3042017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19B3A0-E5CA-0CB4-45BE-47D101AE9B7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9" name="Picture 8">
            <a:extLst>
              <a:ext uri="{FF2B5EF4-FFF2-40B4-BE49-F238E27FC236}">
                <a16:creationId xmlns:a16="http://schemas.microsoft.com/office/drawing/2014/main" id="{D10DA90A-A93B-F19E-7ABC-1B2B894F4724}"/>
              </a:ext>
            </a:extLst>
          </p:cNvPr>
          <p:cNvPicPr>
            <a:picLocks noChangeAspect="1"/>
          </p:cNvPicPr>
          <p:nvPr userDrawn="1"/>
        </p:nvPicPr>
        <p:blipFill>
          <a:blip r:embed="rId3"/>
          <a:stretch>
            <a:fillRect/>
          </a:stretch>
        </p:blipFill>
        <p:spPr>
          <a:xfrm>
            <a:off x="685802" y="657672"/>
            <a:ext cx="1590636" cy="224500"/>
          </a:xfrm>
          <a:prstGeom prst="rect">
            <a:avLst/>
          </a:prstGeom>
        </p:spPr>
      </p:pic>
      <p:sp>
        <p:nvSpPr>
          <p:cNvPr id="2" name="Title 1">
            <a:extLst>
              <a:ext uri="{FF2B5EF4-FFF2-40B4-BE49-F238E27FC236}">
                <a16:creationId xmlns:a16="http://schemas.microsoft.com/office/drawing/2014/main" id="{E1F58ACB-4FD8-0BD9-FDF1-3E792848B750}"/>
              </a:ext>
            </a:extLst>
          </p:cNvPr>
          <p:cNvSpPr>
            <a:spLocks noGrp="1"/>
          </p:cNvSpPr>
          <p:nvPr>
            <p:ph type="ctrTitle" hasCustomPrompt="1"/>
          </p:nvPr>
        </p:nvSpPr>
        <p:spPr>
          <a:xfrm>
            <a:off x="4195699" y="2884211"/>
            <a:ext cx="7203556" cy="2387600"/>
          </a:xfrm>
        </p:spPr>
        <p:txBody>
          <a:bodyPr anchor="b"/>
          <a:lstStyle>
            <a:lvl1pPr algn="l">
              <a:defRPr sz="6000" b="1">
                <a:solidFill>
                  <a:schemeClr val="bg1"/>
                </a:solidFill>
              </a:defRPr>
            </a:lvl1pPr>
          </a:lstStyle>
          <a:p>
            <a:r>
              <a:rPr lang="en-US" dirty="0"/>
              <a:t>CLICK TO </a:t>
            </a:r>
            <a:br>
              <a:rPr lang="en-US" dirty="0"/>
            </a:br>
            <a:r>
              <a:rPr lang="en-US" dirty="0"/>
              <a:t>EDIT MASTER </a:t>
            </a:r>
            <a:br>
              <a:rPr lang="en-US" dirty="0"/>
            </a:br>
            <a:r>
              <a:rPr lang="en-US" dirty="0"/>
              <a:t>TITLE STYLE</a:t>
            </a:r>
          </a:p>
        </p:txBody>
      </p:sp>
      <p:sp>
        <p:nvSpPr>
          <p:cNvPr id="3" name="Subtitle 2">
            <a:extLst>
              <a:ext uri="{FF2B5EF4-FFF2-40B4-BE49-F238E27FC236}">
                <a16:creationId xmlns:a16="http://schemas.microsoft.com/office/drawing/2014/main" id="{8ECD8C4A-2F9C-C505-28CD-C18723BF77F3}"/>
              </a:ext>
            </a:extLst>
          </p:cNvPr>
          <p:cNvSpPr>
            <a:spLocks noGrp="1"/>
          </p:cNvSpPr>
          <p:nvPr>
            <p:ph type="subTitle" idx="1" hasCustomPrompt="1"/>
          </p:nvPr>
        </p:nvSpPr>
        <p:spPr>
          <a:xfrm>
            <a:off x="4195699" y="5202238"/>
            <a:ext cx="7203556" cy="1655762"/>
          </a:xfrm>
        </p:spPr>
        <p:txBody>
          <a:bodyPr/>
          <a:lstStyle>
            <a:lvl1pPr marL="0" indent="0" algn="l">
              <a:buNone/>
              <a:defRPr sz="2400" b="0">
                <a:solidFill>
                  <a:schemeClr val="bg1"/>
                </a:solidFill>
                <a:latin typeface="CoFo Sans VF Medium" panose="020B0503030202060203" pitchFamily="34" charset="0"/>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50676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77028A-D3DD-2FF0-D581-53524614ECB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096000" y="0"/>
            <a:ext cx="6126480" cy="6380768"/>
          </a:xfrm>
          <a:prstGeom prst="rect">
            <a:avLst/>
          </a:prstGeom>
        </p:spPr>
      </p:pic>
      <p:sp>
        <p:nvSpPr>
          <p:cNvPr id="2" name="Title 1">
            <a:extLst>
              <a:ext uri="{FF2B5EF4-FFF2-40B4-BE49-F238E27FC236}">
                <a16:creationId xmlns:a16="http://schemas.microsoft.com/office/drawing/2014/main" id="{9176663D-F322-BC7A-7D85-283124185461}"/>
              </a:ext>
            </a:extLst>
          </p:cNvPr>
          <p:cNvSpPr>
            <a:spLocks noGrp="1"/>
          </p:cNvSpPr>
          <p:nvPr>
            <p:ph type="title" hasCustomPrompt="1"/>
          </p:nvPr>
        </p:nvSpPr>
        <p:spPr>
          <a:xfrm>
            <a:off x="698500" y="279400"/>
            <a:ext cx="4813300" cy="13589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966A16F-00B3-CF46-CABC-ED6CC8B62381}"/>
              </a:ext>
            </a:extLst>
          </p:cNvPr>
          <p:cNvSpPr>
            <a:spLocks noGrp="1"/>
          </p:cNvSpPr>
          <p:nvPr>
            <p:ph type="body" sz="half" idx="2"/>
          </p:nvPr>
        </p:nvSpPr>
        <p:spPr>
          <a:xfrm>
            <a:off x="698500" y="1765300"/>
            <a:ext cx="4813300" cy="436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8" name="Straight Connector 7">
            <a:extLst>
              <a:ext uri="{FF2B5EF4-FFF2-40B4-BE49-F238E27FC236}">
                <a16:creationId xmlns:a16="http://schemas.microsoft.com/office/drawing/2014/main" id="{ADB187FA-79ED-F20D-46BD-20D424639D02}"/>
              </a:ext>
            </a:extLst>
          </p:cNvPr>
          <p:cNvCxnSpPr>
            <a:cxnSpLocks/>
          </p:cNvCxnSpPr>
          <p:nvPr userDrawn="1"/>
        </p:nvCxnSpPr>
        <p:spPr>
          <a:xfrm flipV="1">
            <a:off x="6096000" y="0"/>
            <a:ext cx="0" cy="6359525"/>
          </a:xfrm>
          <a:prstGeom prst="line">
            <a:avLst/>
          </a:prstGeom>
          <a:ln w="6350"/>
        </p:spPr>
        <p:style>
          <a:lnRef idx="2">
            <a:schemeClr val="dk1"/>
          </a:lnRef>
          <a:fillRef idx="0">
            <a:schemeClr val="dk1"/>
          </a:fillRef>
          <a:effectRef idx="1">
            <a:schemeClr val="dk1"/>
          </a:effectRef>
          <a:fontRef idx="minor">
            <a:schemeClr val="tx1"/>
          </a:fontRef>
        </p:style>
      </p:cxnSp>
      <p:sp>
        <p:nvSpPr>
          <p:cNvPr id="16" name="Date Placeholder 15">
            <a:extLst>
              <a:ext uri="{FF2B5EF4-FFF2-40B4-BE49-F238E27FC236}">
                <a16:creationId xmlns:a16="http://schemas.microsoft.com/office/drawing/2014/main" id="{8522FD1A-0938-F922-B47A-68FA3F03AFF4}"/>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17" name="Footer Placeholder 16">
            <a:extLst>
              <a:ext uri="{FF2B5EF4-FFF2-40B4-BE49-F238E27FC236}">
                <a16:creationId xmlns:a16="http://schemas.microsoft.com/office/drawing/2014/main" id="{1256232B-7728-A324-197E-71B07AA9B889}"/>
              </a:ext>
            </a:extLst>
          </p:cNvPr>
          <p:cNvSpPr>
            <a:spLocks noGrp="1"/>
          </p:cNvSpPr>
          <p:nvPr>
            <p:ph type="ftr" sz="quarter" idx="11"/>
          </p:nvPr>
        </p:nvSpPr>
        <p:spPr/>
        <p:txBody>
          <a:bodyPr/>
          <a:lstStyle/>
          <a:p>
            <a:r>
              <a:rPr lang="en-US" dirty="0"/>
              <a:t>CELLERGIZE MORNING PRODUCT EDUCATION</a:t>
            </a:r>
          </a:p>
        </p:txBody>
      </p:sp>
      <p:sp>
        <p:nvSpPr>
          <p:cNvPr id="18" name="Slide Number Placeholder 17">
            <a:extLst>
              <a:ext uri="{FF2B5EF4-FFF2-40B4-BE49-F238E27FC236}">
                <a16:creationId xmlns:a16="http://schemas.microsoft.com/office/drawing/2014/main" id="{1624411B-E1D5-7524-9708-C00079E88C7D}"/>
              </a:ext>
            </a:extLst>
          </p:cNvPr>
          <p:cNvSpPr>
            <a:spLocks noGrp="1"/>
          </p:cNvSpPr>
          <p:nvPr>
            <p:ph type="sldNum" sz="quarter" idx="12"/>
          </p:nvPr>
        </p:nvSpPr>
        <p:spPr>
          <a:xfrm>
            <a:off x="11002137" y="6439657"/>
            <a:ext cx="447674" cy="304043"/>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solidFill>
                <a:latin typeface="CoFo Sans VF Light" panose="020B05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9D9FFBE-4A9D-6749-8A11-4DC937CB523D}" type="slidenum">
              <a:rPr lang="en-US" smtClean="0"/>
              <a:pPr/>
              <a:t>‹#›</a:t>
            </a:fld>
            <a:endParaRPr lang="en-US" dirty="0"/>
          </a:p>
        </p:txBody>
      </p:sp>
      <p:pic>
        <p:nvPicPr>
          <p:cNvPr id="11" name="Picture 10" descr="A white circle with lines in the center&#10;&#10;Description automatically generated">
            <a:extLst>
              <a:ext uri="{FF2B5EF4-FFF2-40B4-BE49-F238E27FC236}">
                <a16:creationId xmlns:a16="http://schemas.microsoft.com/office/drawing/2014/main" id="{CD4961D7-C1A2-B0B0-03FF-3A0B7157221A}"/>
              </a:ext>
            </a:extLst>
          </p:cNvPr>
          <p:cNvPicPr>
            <a:picLocks noChangeAspect="1"/>
          </p:cNvPicPr>
          <p:nvPr userDrawn="1"/>
        </p:nvPicPr>
        <p:blipFill>
          <a:blip r:embed="rId3"/>
          <a:stretch>
            <a:fillRect/>
          </a:stretch>
        </p:blipFill>
        <p:spPr>
          <a:xfrm>
            <a:off x="9165267" y="114300"/>
            <a:ext cx="2966186" cy="2966186"/>
          </a:xfrm>
          <a:prstGeom prst="rect">
            <a:avLst/>
          </a:prstGeom>
        </p:spPr>
      </p:pic>
      <p:pic>
        <p:nvPicPr>
          <p:cNvPr id="6" name="Picture 5" descr="A white container with blue text&#10;&#10;AI-generated content may be incorrect.">
            <a:extLst>
              <a:ext uri="{FF2B5EF4-FFF2-40B4-BE49-F238E27FC236}">
                <a16:creationId xmlns:a16="http://schemas.microsoft.com/office/drawing/2014/main" id="{1CB7DCB9-AD85-1DD3-A41A-871F4789D21B}"/>
              </a:ext>
            </a:extLst>
          </p:cNvPr>
          <p:cNvPicPr>
            <a:picLocks noChangeAspect="1"/>
          </p:cNvPicPr>
          <p:nvPr userDrawn="1"/>
        </p:nvPicPr>
        <p:blipFill>
          <a:blip r:embed="rId4"/>
          <a:stretch>
            <a:fillRect/>
          </a:stretch>
        </p:blipFill>
        <p:spPr>
          <a:xfrm>
            <a:off x="4872754" y="1794847"/>
            <a:ext cx="5558974" cy="5784948"/>
          </a:xfrm>
          <a:prstGeom prst="rect">
            <a:avLst/>
          </a:prstGeom>
        </p:spPr>
      </p:pic>
    </p:spTree>
    <p:extLst>
      <p:ext uri="{BB962C8B-B14F-4D97-AF65-F5344CB8AC3E}">
        <p14:creationId xmlns:p14="http://schemas.microsoft.com/office/powerpoint/2010/main" val="501297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77028A-D3DD-2FF0-D581-53524614ECB5}"/>
              </a:ext>
            </a:extLst>
          </p:cNvPr>
          <p:cNvPicPr>
            <a:picLocks noChangeAspect="1"/>
          </p:cNvPicPr>
          <p:nvPr userDrawn="1"/>
        </p:nvPicPr>
        <p:blipFill>
          <a:blip r:embed="rId2">
            <a:extLst>
              <a:ext uri="{28A0092B-C50C-407E-A947-70E740481C1C}">
                <a14:useLocalDpi xmlns:a14="http://schemas.microsoft.com/office/drawing/2010/main"/>
              </a:ext>
            </a:extLst>
          </a:blip>
          <a:srcRect t="22241" b="24106"/>
          <a:stretch/>
        </p:blipFill>
        <p:spPr>
          <a:xfrm>
            <a:off x="-50074" y="0"/>
            <a:ext cx="12272554" cy="6858000"/>
          </a:xfrm>
          <a:prstGeom prst="rect">
            <a:avLst/>
          </a:prstGeom>
        </p:spPr>
      </p:pic>
      <p:sp>
        <p:nvSpPr>
          <p:cNvPr id="2" name="Title 1">
            <a:extLst>
              <a:ext uri="{FF2B5EF4-FFF2-40B4-BE49-F238E27FC236}">
                <a16:creationId xmlns:a16="http://schemas.microsoft.com/office/drawing/2014/main" id="{9176663D-F322-BC7A-7D85-283124185461}"/>
              </a:ext>
            </a:extLst>
          </p:cNvPr>
          <p:cNvSpPr>
            <a:spLocks noGrp="1"/>
          </p:cNvSpPr>
          <p:nvPr>
            <p:ph type="title" hasCustomPrompt="1"/>
          </p:nvPr>
        </p:nvSpPr>
        <p:spPr>
          <a:xfrm>
            <a:off x="698500" y="279400"/>
            <a:ext cx="4813300" cy="13589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966A16F-00B3-CF46-CABC-ED6CC8B62381}"/>
              </a:ext>
            </a:extLst>
          </p:cNvPr>
          <p:cNvSpPr>
            <a:spLocks noGrp="1"/>
          </p:cNvSpPr>
          <p:nvPr>
            <p:ph type="body" sz="half" idx="2"/>
          </p:nvPr>
        </p:nvSpPr>
        <p:spPr>
          <a:xfrm>
            <a:off x="698500" y="1765300"/>
            <a:ext cx="4813300" cy="436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Date Placeholder 15">
            <a:extLst>
              <a:ext uri="{FF2B5EF4-FFF2-40B4-BE49-F238E27FC236}">
                <a16:creationId xmlns:a16="http://schemas.microsoft.com/office/drawing/2014/main" id="{8522FD1A-0938-F922-B47A-68FA3F03AFF4}"/>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17" name="Footer Placeholder 16">
            <a:extLst>
              <a:ext uri="{FF2B5EF4-FFF2-40B4-BE49-F238E27FC236}">
                <a16:creationId xmlns:a16="http://schemas.microsoft.com/office/drawing/2014/main" id="{1256232B-7728-A324-197E-71B07AA9B889}"/>
              </a:ext>
            </a:extLst>
          </p:cNvPr>
          <p:cNvSpPr>
            <a:spLocks noGrp="1"/>
          </p:cNvSpPr>
          <p:nvPr>
            <p:ph type="ftr" sz="quarter" idx="11"/>
          </p:nvPr>
        </p:nvSpPr>
        <p:spPr/>
        <p:txBody>
          <a:bodyPr/>
          <a:lstStyle/>
          <a:p>
            <a:r>
              <a:rPr lang="en-US" dirty="0"/>
              <a:t>CELLERGIZE MORNING PRODUCT EDUCATION</a:t>
            </a:r>
          </a:p>
        </p:txBody>
      </p:sp>
      <p:sp>
        <p:nvSpPr>
          <p:cNvPr id="18" name="Slide Number Placeholder 17">
            <a:extLst>
              <a:ext uri="{FF2B5EF4-FFF2-40B4-BE49-F238E27FC236}">
                <a16:creationId xmlns:a16="http://schemas.microsoft.com/office/drawing/2014/main" id="{1624411B-E1D5-7524-9708-C00079E88C7D}"/>
              </a:ext>
            </a:extLst>
          </p:cNvPr>
          <p:cNvSpPr>
            <a:spLocks noGrp="1"/>
          </p:cNvSpPr>
          <p:nvPr>
            <p:ph type="sldNum" sz="quarter" idx="12"/>
          </p:nvPr>
        </p:nvSpPr>
        <p:spPr>
          <a:xfrm>
            <a:off x="11002137" y="6439657"/>
            <a:ext cx="447674" cy="304043"/>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solidFill>
                <a:latin typeface="CoFo Sans VF Light" panose="020B05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9D9FFBE-4A9D-6749-8A11-4DC937CB523D}" type="slidenum">
              <a:rPr lang="en-US" smtClean="0"/>
              <a:pPr/>
              <a:t>‹#›</a:t>
            </a:fld>
            <a:endParaRPr lang="en-US" dirty="0"/>
          </a:p>
        </p:txBody>
      </p:sp>
      <p:pic>
        <p:nvPicPr>
          <p:cNvPr id="11" name="Picture 10" descr="A white circle with lines in the center&#10;&#10;Description automatically generated">
            <a:extLst>
              <a:ext uri="{FF2B5EF4-FFF2-40B4-BE49-F238E27FC236}">
                <a16:creationId xmlns:a16="http://schemas.microsoft.com/office/drawing/2014/main" id="{CD4961D7-C1A2-B0B0-03FF-3A0B7157221A}"/>
              </a:ext>
            </a:extLst>
          </p:cNvPr>
          <p:cNvPicPr>
            <a:picLocks noChangeAspect="1"/>
          </p:cNvPicPr>
          <p:nvPr userDrawn="1"/>
        </p:nvPicPr>
        <p:blipFill>
          <a:blip r:embed="rId3"/>
          <a:stretch>
            <a:fillRect/>
          </a:stretch>
        </p:blipFill>
        <p:spPr>
          <a:xfrm>
            <a:off x="9165267" y="114300"/>
            <a:ext cx="2966186" cy="2966186"/>
          </a:xfrm>
          <a:prstGeom prst="rect">
            <a:avLst/>
          </a:prstGeom>
        </p:spPr>
      </p:pic>
      <p:pic>
        <p:nvPicPr>
          <p:cNvPr id="6" name="Picture 5" descr="A white container with blue text&#10;&#10;AI-generated content may be incorrect.">
            <a:extLst>
              <a:ext uri="{FF2B5EF4-FFF2-40B4-BE49-F238E27FC236}">
                <a16:creationId xmlns:a16="http://schemas.microsoft.com/office/drawing/2014/main" id="{22EB95D5-68F8-9845-DD48-0F2E3DD79778}"/>
              </a:ext>
            </a:extLst>
          </p:cNvPr>
          <p:cNvPicPr>
            <a:picLocks noChangeAspect="1"/>
          </p:cNvPicPr>
          <p:nvPr userDrawn="1"/>
        </p:nvPicPr>
        <p:blipFill>
          <a:blip r:embed="rId4"/>
          <a:stretch>
            <a:fillRect/>
          </a:stretch>
        </p:blipFill>
        <p:spPr>
          <a:xfrm>
            <a:off x="8011441" y="1765300"/>
            <a:ext cx="5558974" cy="5784948"/>
          </a:xfrm>
          <a:prstGeom prst="rect">
            <a:avLst/>
          </a:prstGeom>
        </p:spPr>
      </p:pic>
    </p:spTree>
    <p:extLst>
      <p:ext uri="{BB962C8B-B14F-4D97-AF65-F5344CB8AC3E}">
        <p14:creationId xmlns:p14="http://schemas.microsoft.com/office/powerpoint/2010/main" val="190948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pic>
        <p:nvPicPr>
          <p:cNvPr id="5" name="Picture 4" descr="A person standing on a hill&#10;&#10;AI-generated content may be incorrect.">
            <a:extLst>
              <a:ext uri="{FF2B5EF4-FFF2-40B4-BE49-F238E27FC236}">
                <a16:creationId xmlns:a16="http://schemas.microsoft.com/office/drawing/2014/main" id="{882327C0-E679-9B83-3999-64F47F58BD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095999" y="2"/>
            <a:ext cx="6115579" cy="6379951"/>
          </a:xfrm>
          <a:prstGeom prst="rect">
            <a:avLst/>
          </a:prstGeom>
        </p:spPr>
      </p:pic>
      <p:sp>
        <p:nvSpPr>
          <p:cNvPr id="2" name="Title 1">
            <a:extLst>
              <a:ext uri="{FF2B5EF4-FFF2-40B4-BE49-F238E27FC236}">
                <a16:creationId xmlns:a16="http://schemas.microsoft.com/office/drawing/2014/main" id="{9176663D-F322-BC7A-7D85-283124185461}"/>
              </a:ext>
            </a:extLst>
          </p:cNvPr>
          <p:cNvSpPr>
            <a:spLocks noGrp="1"/>
          </p:cNvSpPr>
          <p:nvPr>
            <p:ph type="title" hasCustomPrompt="1"/>
          </p:nvPr>
        </p:nvSpPr>
        <p:spPr>
          <a:xfrm>
            <a:off x="698500" y="279400"/>
            <a:ext cx="4813300" cy="13589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966A16F-00B3-CF46-CABC-ED6CC8B62381}"/>
              </a:ext>
            </a:extLst>
          </p:cNvPr>
          <p:cNvSpPr>
            <a:spLocks noGrp="1"/>
          </p:cNvSpPr>
          <p:nvPr>
            <p:ph type="body" sz="half" idx="2"/>
          </p:nvPr>
        </p:nvSpPr>
        <p:spPr>
          <a:xfrm>
            <a:off x="698500" y="1765300"/>
            <a:ext cx="4813300" cy="436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8" name="Straight Connector 7">
            <a:extLst>
              <a:ext uri="{FF2B5EF4-FFF2-40B4-BE49-F238E27FC236}">
                <a16:creationId xmlns:a16="http://schemas.microsoft.com/office/drawing/2014/main" id="{ADB187FA-79ED-F20D-46BD-20D424639D02}"/>
              </a:ext>
            </a:extLst>
          </p:cNvPr>
          <p:cNvCxnSpPr>
            <a:cxnSpLocks/>
          </p:cNvCxnSpPr>
          <p:nvPr userDrawn="1"/>
        </p:nvCxnSpPr>
        <p:spPr>
          <a:xfrm flipV="1">
            <a:off x="6096000" y="0"/>
            <a:ext cx="0" cy="6359525"/>
          </a:xfrm>
          <a:prstGeom prst="line">
            <a:avLst/>
          </a:prstGeom>
          <a:ln w="6350"/>
        </p:spPr>
        <p:style>
          <a:lnRef idx="2">
            <a:schemeClr val="dk1"/>
          </a:lnRef>
          <a:fillRef idx="0">
            <a:schemeClr val="dk1"/>
          </a:fillRef>
          <a:effectRef idx="1">
            <a:schemeClr val="dk1"/>
          </a:effectRef>
          <a:fontRef idx="minor">
            <a:schemeClr val="tx1"/>
          </a:fontRef>
        </p:style>
      </p:cxnSp>
      <p:sp>
        <p:nvSpPr>
          <p:cNvPr id="16" name="Date Placeholder 15">
            <a:extLst>
              <a:ext uri="{FF2B5EF4-FFF2-40B4-BE49-F238E27FC236}">
                <a16:creationId xmlns:a16="http://schemas.microsoft.com/office/drawing/2014/main" id="{8522FD1A-0938-F922-B47A-68FA3F03AFF4}"/>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17" name="Footer Placeholder 16">
            <a:extLst>
              <a:ext uri="{FF2B5EF4-FFF2-40B4-BE49-F238E27FC236}">
                <a16:creationId xmlns:a16="http://schemas.microsoft.com/office/drawing/2014/main" id="{1256232B-7728-A324-197E-71B07AA9B889}"/>
              </a:ext>
            </a:extLst>
          </p:cNvPr>
          <p:cNvSpPr>
            <a:spLocks noGrp="1"/>
          </p:cNvSpPr>
          <p:nvPr>
            <p:ph type="ftr" sz="quarter" idx="11"/>
          </p:nvPr>
        </p:nvSpPr>
        <p:spPr/>
        <p:txBody>
          <a:bodyPr/>
          <a:lstStyle/>
          <a:p>
            <a:r>
              <a:rPr lang="en-US" dirty="0"/>
              <a:t>CELLERGIZE MORNING PRODUCT EDUCATION</a:t>
            </a:r>
          </a:p>
        </p:txBody>
      </p:sp>
      <p:sp>
        <p:nvSpPr>
          <p:cNvPr id="18" name="Slide Number Placeholder 17">
            <a:extLst>
              <a:ext uri="{FF2B5EF4-FFF2-40B4-BE49-F238E27FC236}">
                <a16:creationId xmlns:a16="http://schemas.microsoft.com/office/drawing/2014/main" id="{1624411B-E1D5-7524-9708-C00079E88C7D}"/>
              </a:ext>
            </a:extLst>
          </p:cNvPr>
          <p:cNvSpPr>
            <a:spLocks noGrp="1"/>
          </p:cNvSpPr>
          <p:nvPr>
            <p:ph type="sldNum" sz="quarter" idx="12"/>
          </p:nvPr>
        </p:nvSpPr>
        <p:spPr>
          <a:xfrm>
            <a:off x="11002137" y="6439657"/>
            <a:ext cx="447674" cy="304043"/>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solidFill>
                <a:latin typeface="CoFo Sans VF Light" panose="020B05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9D9FFBE-4A9D-6749-8A11-4DC937CB523D}" type="slidenum">
              <a:rPr lang="en-US" smtClean="0"/>
              <a:pPr/>
              <a:t>‹#›</a:t>
            </a:fld>
            <a:endParaRPr lang="en-US" dirty="0"/>
          </a:p>
        </p:txBody>
      </p:sp>
      <p:pic>
        <p:nvPicPr>
          <p:cNvPr id="11" name="Picture 10" descr="A white circle with lines in the center&#10;&#10;Description automatically generated">
            <a:extLst>
              <a:ext uri="{FF2B5EF4-FFF2-40B4-BE49-F238E27FC236}">
                <a16:creationId xmlns:a16="http://schemas.microsoft.com/office/drawing/2014/main" id="{CD4961D7-C1A2-B0B0-03FF-3A0B7157221A}"/>
              </a:ext>
            </a:extLst>
          </p:cNvPr>
          <p:cNvPicPr>
            <a:picLocks noChangeAspect="1"/>
          </p:cNvPicPr>
          <p:nvPr userDrawn="1"/>
        </p:nvPicPr>
        <p:blipFill>
          <a:blip r:embed="rId3"/>
          <a:stretch>
            <a:fillRect/>
          </a:stretch>
        </p:blipFill>
        <p:spPr>
          <a:xfrm>
            <a:off x="9165267" y="114300"/>
            <a:ext cx="2966186" cy="2966186"/>
          </a:xfrm>
          <a:prstGeom prst="rect">
            <a:avLst/>
          </a:prstGeom>
        </p:spPr>
      </p:pic>
      <p:pic>
        <p:nvPicPr>
          <p:cNvPr id="7" name="Picture 6" descr="A white container with blue text&#10;&#10;AI-generated content may be incorrect.">
            <a:extLst>
              <a:ext uri="{FF2B5EF4-FFF2-40B4-BE49-F238E27FC236}">
                <a16:creationId xmlns:a16="http://schemas.microsoft.com/office/drawing/2014/main" id="{69D2734B-9C23-CFDA-339D-6C3C44BAB113}"/>
              </a:ext>
            </a:extLst>
          </p:cNvPr>
          <p:cNvPicPr>
            <a:picLocks noChangeAspect="1"/>
          </p:cNvPicPr>
          <p:nvPr userDrawn="1"/>
        </p:nvPicPr>
        <p:blipFill>
          <a:blip r:embed="rId4"/>
          <a:stretch>
            <a:fillRect/>
          </a:stretch>
        </p:blipFill>
        <p:spPr>
          <a:xfrm>
            <a:off x="4883300" y="1765300"/>
            <a:ext cx="5558974" cy="5784948"/>
          </a:xfrm>
          <a:prstGeom prst="rect">
            <a:avLst/>
          </a:prstGeom>
        </p:spPr>
      </p:pic>
    </p:spTree>
    <p:extLst>
      <p:ext uri="{BB962C8B-B14F-4D97-AF65-F5344CB8AC3E}">
        <p14:creationId xmlns:p14="http://schemas.microsoft.com/office/powerpoint/2010/main" val="542176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663D-F322-BC7A-7D85-283124185461}"/>
              </a:ext>
            </a:extLst>
          </p:cNvPr>
          <p:cNvSpPr>
            <a:spLocks noGrp="1"/>
          </p:cNvSpPr>
          <p:nvPr>
            <p:ph type="title" hasCustomPrompt="1"/>
          </p:nvPr>
        </p:nvSpPr>
        <p:spPr>
          <a:xfrm>
            <a:off x="698500" y="279400"/>
            <a:ext cx="4813300" cy="13589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966A16F-00B3-CF46-CABC-ED6CC8B62381}"/>
              </a:ext>
            </a:extLst>
          </p:cNvPr>
          <p:cNvSpPr>
            <a:spLocks noGrp="1"/>
          </p:cNvSpPr>
          <p:nvPr>
            <p:ph type="body" sz="half" idx="2"/>
          </p:nvPr>
        </p:nvSpPr>
        <p:spPr>
          <a:xfrm>
            <a:off x="698500" y="1765300"/>
            <a:ext cx="4813300" cy="436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8" name="Straight Connector 7">
            <a:extLst>
              <a:ext uri="{FF2B5EF4-FFF2-40B4-BE49-F238E27FC236}">
                <a16:creationId xmlns:a16="http://schemas.microsoft.com/office/drawing/2014/main" id="{ADB187FA-79ED-F20D-46BD-20D424639D02}"/>
              </a:ext>
            </a:extLst>
          </p:cNvPr>
          <p:cNvCxnSpPr>
            <a:cxnSpLocks/>
          </p:cNvCxnSpPr>
          <p:nvPr userDrawn="1"/>
        </p:nvCxnSpPr>
        <p:spPr>
          <a:xfrm flipV="1">
            <a:off x="6096000" y="0"/>
            <a:ext cx="0" cy="6359525"/>
          </a:xfrm>
          <a:prstGeom prst="line">
            <a:avLst/>
          </a:prstGeom>
          <a:ln w="6350"/>
        </p:spPr>
        <p:style>
          <a:lnRef idx="2">
            <a:schemeClr val="dk1"/>
          </a:lnRef>
          <a:fillRef idx="0">
            <a:schemeClr val="dk1"/>
          </a:fillRef>
          <a:effectRef idx="1">
            <a:schemeClr val="dk1"/>
          </a:effectRef>
          <a:fontRef idx="minor">
            <a:schemeClr val="tx1"/>
          </a:fontRef>
        </p:style>
      </p:cxnSp>
      <p:sp>
        <p:nvSpPr>
          <p:cNvPr id="16" name="Date Placeholder 15">
            <a:extLst>
              <a:ext uri="{FF2B5EF4-FFF2-40B4-BE49-F238E27FC236}">
                <a16:creationId xmlns:a16="http://schemas.microsoft.com/office/drawing/2014/main" id="{8522FD1A-0938-F922-B47A-68FA3F03AFF4}"/>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17" name="Footer Placeholder 16">
            <a:extLst>
              <a:ext uri="{FF2B5EF4-FFF2-40B4-BE49-F238E27FC236}">
                <a16:creationId xmlns:a16="http://schemas.microsoft.com/office/drawing/2014/main" id="{1256232B-7728-A324-197E-71B07AA9B889}"/>
              </a:ext>
            </a:extLst>
          </p:cNvPr>
          <p:cNvSpPr>
            <a:spLocks noGrp="1"/>
          </p:cNvSpPr>
          <p:nvPr>
            <p:ph type="ftr" sz="quarter" idx="11"/>
          </p:nvPr>
        </p:nvSpPr>
        <p:spPr/>
        <p:txBody>
          <a:bodyPr/>
          <a:lstStyle/>
          <a:p>
            <a:r>
              <a:rPr lang="en-US" dirty="0"/>
              <a:t>CELLERGIZE MORNING PRODUCT EDUCATION</a:t>
            </a:r>
          </a:p>
        </p:txBody>
      </p:sp>
      <p:sp>
        <p:nvSpPr>
          <p:cNvPr id="18" name="Slide Number Placeholder 17">
            <a:extLst>
              <a:ext uri="{FF2B5EF4-FFF2-40B4-BE49-F238E27FC236}">
                <a16:creationId xmlns:a16="http://schemas.microsoft.com/office/drawing/2014/main" id="{1624411B-E1D5-7524-9708-C00079E88C7D}"/>
              </a:ext>
            </a:extLst>
          </p:cNvPr>
          <p:cNvSpPr>
            <a:spLocks noGrp="1"/>
          </p:cNvSpPr>
          <p:nvPr>
            <p:ph type="sldNum" sz="quarter" idx="12"/>
          </p:nvPr>
        </p:nvSpPr>
        <p:spPr>
          <a:xfrm>
            <a:off x="11002137" y="6439657"/>
            <a:ext cx="447674" cy="304043"/>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solidFill>
                <a:latin typeface="CoFo Sans VF Light" panose="020B05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9D9FFBE-4A9D-6749-8A11-4DC937CB523D}" type="slidenum">
              <a:rPr lang="en-US" smtClean="0"/>
              <a:pPr/>
              <a:t>‹#›</a:t>
            </a:fld>
            <a:endParaRPr lang="en-US" dirty="0"/>
          </a:p>
        </p:txBody>
      </p:sp>
      <p:pic>
        <p:nvPicPr>
          <p:cNvPr id="6" name="Picture 5" descr="A person holding a glass of water&#10;&#10;AI-generated content may be incorrect.">
            <a:extLst>
              <a:ext uri="{FF2B5EF4-FFF2-40B4-BE49-F238E27FC236}">
                <a16:creationId xmlns:a16="http://schemas.microsoft.com/office/drawing/2014/main" id="{C9927884-8F3D-D602-C654-03A5CDBDE394}"/>
              </a:ext>
            </a:extLst>
          </p:cNvPr>
          <p:cNvPicPr>
            <a:picLocks noChangeAspect="1"/>
          </p:cNvPicPr>
          <p:nvPr userDrawn="1"/>
        </p:nvPicPr>
        <p:blipFill>
          <a:blip r:embed="rId2"/>
          <a:srcRect l="12148" r="24353"/>
          <a:stretch/>
        </p:blipFill>
        <p:spPr>
          <a:xfrm>
            <a:off x="6096000" y="-11094"/>
            <a:ext cx="6096000" cy="6400064"/>
          </a:xfrm>
          <a:prstGeom prst="rect">
            <a:avLst/>
          </a:prstGeom>
        </p:spPr>
      </p:pic>
    </p:spTree>
    <p:extLst>
      <p:ext uri="{BB962C8B-B14F-4D97-AF65-F5344CB8AC3E}">
        <p14:creationId xmlns:p14="http://schemas.microsoft.com/office/powerpoint/2010/main" val="1331625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663D-F322-BC7A-7D85-283124185461}"/>
              </a:ext>
            </a:extLst>
          </p:cNvPr>
          <p:cNvSpPr>
            <a:spLocks noGrp="1"/>
          </p:cNvSpPr>
          <p:nvPr>
            <p:ph type="title" hasCustomPrompt="1"/>
          </p:nvPr>
        </p:nvSpPr>
        <p:spPr>
          <a:xfrm>
            <a:off x="698499" y="279400"/>
            <a:ext cx="10751312" cy="13589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966A16F-00B3-CF46-CABC-ED6CC8B62381}"/>
              </a:ext>
            </a:extLst>
          </p:cNvPr>
          <p:cNvSpPr>
            <a:spLocks noGrp="1"/>
          </p:cNvSpPr>
          <p:nvPr>
            <p:ph type="body" sz="half" idx="2"/>
          </p:nvPr>
        </p:nvSpPr>
        <p:spPr>
          <a:xfrm>
            <a:off x="698499" y="1765300"/>
            <a:ext cx="10751312" cy="436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Date Placeholder 15">
            <a:extLst>
              <a:ext uri="{FF2B5EF4-FFF2-40B4-BE49-F238E27FC236}">
                <a16:creationId xmlns:a16="http://schemas.microsoft.com/office/drawing/2014/main" id="{8522FD1A-0938-F922-B47A-68FA3F03AFF4}"/>
              </a:ext>
            </a:extLst>
          </p:cNvPr>
          <p:cNvSpPr>
            <a:spLocks noGrp="1"/>
          </p:cNvSpPr>
          <p:nvPr>
            <p:ph type="dt" sz="half" idx="10"/>
          </p:nvPr>
        </p:nvSpPr>
        <p:spPr/>
        <p:txBody>
          <a:bodyPr/>
          <a:lstStyle/>
          <a:p>
            <a:fld id="{816930C3-5719-CA46-9B86-707F8ABA7514}" type="datetime1">
              <a:rPr lang="en-US" smtClean="0"/>
              <a:t>10/16/25</a:t>
            </a:fld>
            <a:endParaRPr lang="en-US" dirty="0"/>
          </a:p>
        </p:txBody>
      </p:sp>
      <p:sp>
        <p:nvSpPr>
          <p:cNvPr id="17" name="Footer Placeholder 16">
            <a:extLst>
              <a:ext uri="{FF2B5EF4-FFF2-40B4-BE49-F238E27FC236}">
                <a16:creationId xmlns:a16="http://schemas.microsoft.com/office/drawing/2014/main" id="{1256232B-7728-A324-197E-71B07AA9B889}"/>
              </a:ext>
            </a:extLst>
          </p:cNvPr>
          <p:cNvSpPr>
            <a:spLocks noGrp="1"/>
          </p:cNvSpPr>
          <p:nvPr>
            <p:ph type="ftr" sz="quarter" idx="11"/>
          </p:nvPr>
        </p:nvSpPr>
        <p:spPr/>
        <p:txBody>
          <a:bodyPr/>
          <a:lstStyle/>
          <a:p>
            <a:r>
              <a:rPr lang="en-US" dirty="0"/>
              <a:t>CELLERGIZE MORNING PRODUCT EDUCATION</a:t>
            </a:r>
          </a:p>
        </p:txBody>
      </p:sp>
      <p:sp>
        <p:nvSpPr>
          <p:cNvPr id="18" name="Slide Number Placeholder 17">
            <a:extLst>
              <a:ext uri="{FF2B5EF4-FFF2-40B4-BE49-F238E27FC236}">
                <a16:creationId xmlns:a16="http://schemas.microsoft.com/office/drawing/2014/main" id="{1624411B-E1D5-7524-9708-C00079E88C7D}"/>
              </a:ext>
            </a:extLst>
          </p:cNvPr>
          <p:cNvSpPr>
            <a:spLocks noGrp="1"/>
          </p:cNvSpPr>
          <p:nvPr>
            <p:ph type="sldNum" sz="quarter" idx="12"/>
          </p:nvPr>
        </p:nvSpPr>
        <p:spPr>
          <a:xfrm>
            <a:off x="11002137" y="6439657"/>
            <a:ext cx="447674" cy="304043"/>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solidFill>
                <a:latin typeface="CoFo Sans VF Light" panose="020B05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9D9FFBE-4A9D-6749-8A11-4DC937CB523D}" type="slidenum">
              <a:rPr lang="en-US" smtClean="0"/>
              <a:pPr/>
              <a:t>‹#›</a:t>
            </a:fld>
            <a:endParaRPr lang="en-US" dirty="0"/>
          </a:p>
        </p:txBody>
      </p:sp>
    </p:spTree>
    <p:extLst>
      <p:ext uri="{BB962C8B-B14F-4D97-AF65-F5344CB8AC3E}">
        <p14:creationId xmlns:p14="http://schemas.microsoft.com/office/powerpoint/2010/main" val="177862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6BA3FE-FBFB-7495-BBE2-7018BFDE7176}"/>
              </a:ext>
            </a:extLst>
          </p:cNvPr>
          <p:cNvSpPr/>
          <p:nvPr userDrawn="1"/>
        </p:nvSpPr>
        <p:spPr>
          <a:xfrm>
            <a:off x="0" y="0"/>
            <a:ext cx="12192000" cy="6858000"/>
          </a:xfrm>
          <a:prstGeom prst="rect">
            <a:avLst/>
          </a:prstGeom>
          <a:solidFill>
            <a:srgbClr val="0D5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pic>
        <p:nvPicPr>
          <p:cNvPr id="7" name="Picture 6" descr="A blue and black circle with black dots&#10;&#10;AI-generated content may be incorrect.">
            <a:extLst>
              <a:ext uri="{FF2B5EF4-FFF2-40B4-BE49-F238E27FC236}">
                <a16:creationId xmlns:a16="http://schemas.microsoft.com/office/drawing/2014/main" id="{4FA28B5D-609C-99B4-36ED-343D7D32FD23}"/>
              </a:ext>
            </a:extLst>
          </p:cNvPr>
          <p:cNvPicPr>
            <a:picLocks noChangeAspect="1"/>
          </p:cNvPicPr>
          <p:nvPr userDrawn="1"/>
        </p:nvPicPr>
        <p:blipFill>
          <a:blip r:embed="rId2">
            <a:alphaModFix amt="31000"/>
            <a:extLst>
              <a:ext uri="{28A0092B-C50C-407E-A947-70E740481C1C}">
                <a14:useLocalDpi xmlns:a14="http://schemas.microsoft.com/office/drawing/2010/main"/>
              </a:ext>
            </a:extLst>
          </a:blip>
          <a:srcRect/>
          <a:stretch/>
        </p:blipFill>
        <p:spPr>
          <a:xfrm>
            <a:off x="0" y="1"/>
            <a:ext cx="7871254" cy="6858000"/>
          </a:xfrm>
          <a:prstGeom prst="rect">
            <a:avLst/>
          </a:prstGeom>
        </p:spPr>
      </p:pic>
    </p:spTree>
    <p:extLst>
      <p:ext uri="{BB962C8B-B14F-4D97-AF65-F5344CB8AC3E}">
        <p14:creationId xmlns:p14="http://schemas.microsoft.com/office/powerpoint/2010/main" val="2102339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131C93-462E-2ECB-05A5-97F5BFEF3C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CF0738-624E-C58A-347C-B85D673D17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2F7A19F1-4D63-158A-B97F-070E2B38BEF9}"/>
              </a:ext>
            </a:extLst>
          </p:cNvPr>
          <p:cNvSpPr>
            <a:spLocks noGrp="1"/>
          </p:cNvSpPr>
          <p:nvPr>
            <p:ph type="dt" sz="half" idx="2"/>
          </p:nvPr>
        </p:nvSpPr>
        <p:spPr>
          <a:xfrm>
            <a:off x="838200" y="6440582"/>
            <a:ext cx="2743200" cy="304043"/>
          </a:xfrm>
          <a:prstGeom prst="rect">
            <a:avLst/>
          </a:prstGeom>
        </p:spPr>
        <p:txBody>
          <a:bodyPr vert="horz" lIns="91440" tIns="45720" rIns="91440" bIns="45720" rtlCol="0" anchor="ctr"/>
          <a:lstStyle>
            <a:lvl1pPr algn="l">
              <a:defRPr sz="800" b="0" i="0">
                <a:solidFill>
                  <a:schemeClr val="tx1"/>
                </a:solidFill>
                <a:latin typeface="CoFo Sans VF Light" panose="020B0503030202060203" pitchFamily="34" charset="0"/>
              </a:defRPr>
            </a:lvl1pPr>
          </a:lstStyle>
          <a:p>
            <a:fld id="{816930C3-5719-CA46-9B86-707F8ABA7514}" type="datetime1">
              <a:rPr lang="en-US" smtClean="0"/>
              <a:t>10/16/25</a:t>
            </a:fld>
            <a:endParaRPr lang="en-US" dirty="0"/>
          </a:p>
        </p:txBody>
      </p:sp>
      <p:sp>
        <p:nvSpPr>
          <p:cNvPr id="8" name="Footer Placeholder 4">
            <a:extLst>
              <a:ext uri="{FF2B5EF4-FFF2-40B4-BE49-F238E27FC236}">
                <a16:creationId xmlns:a16="http://schemas.microsoft.com/office/drawing/2014/main" id="{E63008C3-F70D-CB64-04DC-308001A5A8E2}"/>
              </a:ext>
            </a:extLst>
          </p:cNvPr>
          <p:cNvSpPr>
            <a:spLocks noGrp="1"/>
          </p:cNvSpPr>
          <p:nvPr>
            <p:ph type="ftr" sz="quarter" idx="3"/>
          </p:nvPr>
        </p:nvSpPr>
        <p:spPr>
          <a:xfrm>
            <a:off x="4038600" y="6439656"/>
            <a:ext cx="4114800" cy="304043"/>
          </a:xfrm>
          <a:prstGeom prst="rect">
            <a:avLst/>
          </a:prstGeom>
        </p:spPr>
        <p:txBody>
          <a:bodyPr vert="horz" lIns="91440" tIns="45720" rIns="91440" bIns="45720" rtlCol="0" anchor="ctr"/>
          <a:lstStyle>
            <a:lvl1pPr algn="ctr">
              <a:defRPr sz="800" b="0" i="0">
                <a:solidFill>
                  <a:schemeClr val="tx1"/>
                </a:solidFill>
                <a:latin typeface="CoFo Sans VF Light" panose="020B0503030202060203" pitchFamily="34" charset="0"/>
              </a:defRPr>
            </a:lvl1pPr>
          </a:lstStyle>
          <a:p>
            <a:r>
              <a:rPr lang="en-US" dirty="0"/>
              <a:t>CELLERGIZE MORNING PRODUCT EDUCATION</a:t>
            </a:r>
          </a:p>
        </p:txBody>
      </p:sp>
      <p:cxnSp>
        <p:nvCxnSpPr>
          <p:cNvPr id="9" name="Straight Connector 8">
            <a:extLst>
              <a:ext uri="{FF2B5EF4-FFF2-40B4-BE49-F238E27FC236}">
                <a16:creationId xmlns:a16="http://schemas.microsoft.com/office/drawing/2014/main" id="{2968224B-6664-083F-F6CA-8AF6C05DB81E}"/>
              </a:ext>
            </a:extLst>
          </p:cNvPr>
          <p:cNvCxnSpPr>
            <a:cxnSpLocks/>
          </p:cNvCxnSpPr>
          <p:nvPr userDrawn="1"/>
        </p:nvCxnSpPr>
        <p:spPr>
          <a:xfrm>
            <a:off x="0" y="6356350"/>
            <a:ext cx="12192000" cy="0"/>
          </a:xfrm>
          <a:prstGeom prst="line">
            <a:avLst/>
          </a:prstGeom>
          <a:ln w="6350"/>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B1E2295B-7BEA-33D9-5023-0E8E1345664E}"/>
              </a:ext>
            </a:extLst>
          </p:cNvPr>
          <p:cNvPicPr>
            <a:picLocks noChangeAspect="1"/>
          </p:cNvPicPr>
          <p:nvPr userDrawn="1"/>
        </p:nvPicPr>
        <p:blipFill>
          <a:blip r:embed="rId20"/>
          <a:stretch>
            <a:fillRect/>
          </a:stretch>
        </p:blipFill>
        <p:spPr>
          <a:xfrm>
            <a:off x="10263803" y="6539427"/>
            <a:ext cx="680959" cy="96110"/>
          </a:xfrm>
          <a:prstGeom prst="rect">
            <a:avLst/>
          </a:prstGeom>
        </p:spPr>
      </p:pic>
    </p:spTree>
    <p:extLst>
      <p:ext uri="{BB962C8B-B14F-4D97-AF65-F5344CB8AC3E}">
        <p14:creationId xmlns:p14="http://schemas.microsoft.com/office/powerpoint/2010/main" val="2911358265"/>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71" r:id="rId3"/>
    <p:sldLayoutId id="2147483662" r:id="rId4"/>
    <p:sldLayoutId id="2147483681" r:id="rId5"/>
    <p:sldLayoutId id="2147483678" r:id="rId6"/>
    <p:sldLayoutId id="2147483672" r:id="rId7"/>
    <p:sldLayoutId id="2147483676" r:id="rId8"/>
    <p:sldLayoutId id="2147483680" r:id="rId9"/>
    <p:sldLayoutId id="2147483673" r:id="rId10"/>
    <p:sldLayoutId id="2147483679" r:id="rId11"/>
    <p:sldLayoutId id="2147483677" r:id="rId12"/>
    <p:sldLayoutId id="2147483669" r:id="rId13"/>
    <p:sldLayoutId id="2147483670" r:id="rId14"/>
    <p:sldLayoutId id="2147483663" r:id="rId15"/>
    <p:sldLayoutId id="2147483674" r:id="rId16"/>
    <p:sldLayoutId id="2147483650" r:id="rId17"/>
    <p:sldLayoutId id="2147483675" r:id="rId18"/>
  </p:sldLayoutIdLst>
  <p:txStyles>
    <p:titleStyle>
      <a:lvl1pPr algn="l" defTabSz="914400" rtl="0" eaLnBrk="1" latinLnBrk="0" hangingPunct="1">
        <a:lnSpc>
          <a:spcPct val="90000"/>
        </a:lnSpc>
        <a:spcBef>
          <a:spcPct val="0"/>
        </a:spcBef>
        <a:buNone/>
        <a:defRPr sz="4400" b="1" i="0" kern="1200">
          <a:solidFill>
            <a:schemeClr val="tx1"/>
          </a:solidFill>
          <a:latin typeface="Cab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Cabin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Cabin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Cabin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Cabin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Cabin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BF86D1-66D9-0520-44FD-0A4A457CBF05}"/>
              </a:ext>
            </a:extLst>
          </p:cNvPr>
          <p:cNvSpPr>
            <a:spLocks noGrp="1"/>
          </p:cNvSpPr>
          <p:nvPr>
            <p:ph type="ctrTitle"/>
          </p:nvPr>
        </p:nvSpPr>
        <p:spPr/>
        <p:txBody>
          <a:bodyPr>
            <a:normAutofit/>
          </a:bodyPr>
          <a:lstStyle/>
          <a:p>
            <a:r>
              <a:rPr lang="en-US" dirty="0"/>
              <a:t>CELLERGIZE MORNING</a:t>
            </a:r>
          </a:p>
        </p:txBody>
      </p:sp>
      <p:sp>
        <p:nvSpPr>
          <p:cNvPr id="5" name="Subtitle 4">
            <a:extLst>
              <a:ext uri="{FF2B5EF4-FFF2-40B4-BE49-F238E27FC236}">
                <a16:creationId xmlns:a16="http://schemas.microsoft.com/office/drawing/2014/main" id="{28DCB0A1-93B1-B475-7749-1EAC85926D8B}"/>
              </a:ext>
            </a:extLst>
          </p:cNvPr>
          <p:cNvSpPr>
            <a:spLocks noGrp="1"/>
          </p:cNvSpPr>
          <p:nvPr>
            <p:ph type="subTitle" idx="1"/>
          </p:nvPr>
        </p:nvSpPr>
        <p:spPr/>
        <p:txBody>
          <a:bodyPr/>
          <a:lstStyle/>
          <a:p>
            <a:r>
              <a:rPr lang="en-US" b="1" spc="300" dirty="0">
                <a:latin typeface="Cabin SemiBold" pitchFamily="2" charset="77"/>
              </a:rPr>
              <a:t>PRODUCT EDUCATION</a:t>
            </a:r>
          </a:p>
          <a:p>
            <a:endParaRPr lang="en-US" dirty="0"/>
          </a:p>
          <a:p>
            <a:endParaRPr lang="en-US" dirty="0"/>
          </a:p>
        </p:txBody>
      </p:sp>
    </p:spTree>
    <p:extLst>
      <p:ext uri="{BB962C8B-B14F-4D97-AF65-F5344CB8AC3E}">
        <p14:creationId xmlns:p14="http://schemas.microsoft.com/office/powerpoint/2010/main" val="14060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95F4B-C38C-1A91-748E-3EDF0899C5A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DEB01AB-247D-D991-7DC2-5FA04B3371CE}"/>
              </a:ext>
            </a:extLst>
          </p:cNvPr>
          <p:cNvSpPr/>
          <p:nvPr/>
        </p:nvSpPr>
        <p:spPr>
          <a:xfrm>
            <a:off x="637405" y="3875641"/>
            <a:ext cx="45719" cy="17415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latin typeface="Cabin" pitchFamily="2" charset="77"/>
            </a:endParaRPr>
          </a:p>
        </p:txBody>
      </p:sp>
      <p:sp>
        <p:nvSpPr>
          <p:cNvPr id="2" name="TextBox 1">
            <a:extLst>
              <a:ext uri="{FF2B5EF4-FFF2-40B4-BE49-F238E27FC236}">
                <a16:creationId xmlns:a16="http://schemas.microsoft.com/office/drawing/2014/main" id="{C4317DD1-EC8A-91FC-7455-64C2158BC1B7}"/>
              </a:ext>
            </a:extLst>
          </p:cNvPr>
          <p:cNvSpPr txBox="1"/>
          <p:nvPr/>
        </p:nvSpPr>
        <p:spPr>
          <a:xfrm>
            <a:off x="698499" y="5843142"/>
            <a:ext cx="3727909" cy="439223"/>
          </a:xfrm>
          <a:prstGeom prst="rect">
            <a:avLst/>
          </a:prstGeom>
          <a:noFill/>
          <a:ln>
            <a:solidFill>
              <a:schemeClr val="tx1"/>
            </a:solidFill>
          </a:ln>
        </p:spPr>
        <p:txBody>
          <a:bodyPr wrap="square">
            <a:spAutoFit/>
          </a:bodyPr>
          <a:lstStyle/>
          <a:p>
            <a:pPr>
              <a:lnSpc>
                <a:spcPct val="150000"/>
              </a:lnSpc>
            </a:pPr>
            <a:r>
              <a:rPr lang="en-GB" sz="800" dirty="0">
                <a:latin typeface="Cabin" pitchFamily="2" charset="77"/>
                <a:cs typeface="Segoe UI"/>
              </a:rPr>
              <a:t>*These statements have not been evaluated by the Food and Drug Administration. These products are not intended to diagnose, treat, cure, or prevent any disease.</a:t>
            </a:r>
          </a:p>
        </p:txBody>
      </p:sp>
      <p:sp>
        <p:nvSpPr>
          <p:cNvPr id="3" name="TextBox 2">
            <a:extLst>
              <a:ext uri="{FF2B5EF4-FFF2-40B4-BE49-F238E27FC236}">
                <a16:creationId xmlns:a16="http://schemas.microsoft.com/office/drawing/2014/main" id="{CE933B92-E586-998B-53B2-8FAD69689C2F}"/>
              </a:ext>
            </a:extLst>
          </p:cNvPr>
          <p:cNvSpPr txBox="1"/>
          <p:nvPr/>
        </p:nvSpPr>
        <p:spPr>
          <a:xfrm>
            <a:off x="832078" y="3860407"/>
            <a:ext cx="3078213" cy="369332"/>
          </a:xfrm>
          <a:prstGeom prst="rect">
            <a:avLst/>
          </a:prstGeom>
          <a:noFill/>
        </p:spPr>
        <p:txBody>
          <a:bodyPr wrap="square">
            <a:spAutoFit/>
          </a:bodyPr>
          <a:lstStyle/>
          <a:p>
            <a:pPr algn="l" rtl="0" fontAlgn="base"/>
            <a:r>
              <a:rPr lang="en-US" sz="1800" b="1" dirty="0">
                <a:solidFill>
                  <a:srgbClr val="164F90"/>
                </a:solidFill>
                <a:effectLst/>
                <a:latin typeface="Cabin" pitchFamily="2" charset="77"/>
                <a:cs typeface="Asterisk Sans Pro SBd" panose="02000000000000000000" pitchFamily="2" charset="0"/>
              </a:rPr>
              <a:t>COPPER PEPTIDE SUPPORT</a:t>
            </a:r>
          </a:p>
        </p:txBody>
      </p:sp>
      <p:sp>
        <p:nvSpPr>
          <p:cNvPr id="12" name="TextBox 11">
            <a:extLst>
              <a:ext uri="{FF2B5EF4-FFF2-40B4-BE49-F238E27FC236}">
                <a16:creationId xmlns:a16="http://schemas.microsoft.com/office/drawing/2014/main" id="{DA6D3572-5DC1-2913-D4B7-8D79156C8E14}"/>
              </a:ext>
            </a:extLst>
          </p:cNvPr>
          <p:cNvSpPr txBox="1"/>
          <p:nvPr/>
        </p:nvSpPr>
        <p:spPr>
          <a:xfrm>
            <a:off x="832078" y="4198083"/>
            <a:ext cx="4825356" cy="307777"/>
          </a:xfrm>
          <a:prstGeom prst="rect">
            <a:avLst/>
          </a:prstGeom>
          <a:noFill/>
        </p:spPr>
        <p:txBody>
          <a:bodyPr wrap="square">
            <a:spAutoFit/>
          </a:bodyPr>
          <a:lstStyle/>
          <a:p>
            <a:pPr fontAlgn="base"/>
            <a:r>
              <a:rPr lang="en-US" sz="1400" b="1" dirty="0">
                <a:latin typeface="Cabin SemiBold" pitchFamily="2" charset="77"/>
              </a:rPr>
              <a:t>From Copper, Beta-Alanine :​</a:t>
            </a:r>
          </a:p>
        </p:txBody>
      </p:sp>
      <p:sp>
        <p:nvSpPr>
          <p:cNvPr id="13" name="TextBox 12">
            <a:extLst>
              <a:ext uri="{FF2B5EF4-FFF2-40B4-BE49-F238E27FC236}">
                <a16:creationId xmlns:a16="http://schemas.microsoft.com/office/drawing/2014/main" id="{64A61D7C-A9D3-6A78-88FC-333A5620D541}"/>
              </a:ext>
            </a:extLst>
          </p:cNvPr>
          <p:cNvSpPr txBox="1"/>
          <p:nvPr/>
        </p:nvSpPr>
        <p:spPr>
          <a:xfrm>
            <a:off x="832078" y="4505518"/>
            <a:ext cx="4825356" cy="307777"/>
          </a:xfrm>
          <a:prstGeom prst="rect">
            <a:avLst/>
          </a:prstGeom>
          <a:noFill/>
        </p:spPr>
        <p:txBody>
          <a:bodyPr wrap="square">
            <a:spAutoFit/>
          </a:bodyPr>
          <a:lstStyle/>
          <a:p>
            <a:pPr fontAlgn="base"/>
            <a:r>
              <a:rPr lang="en-US" sz="1400" dirty="0">
                <a:solidFill>
                  <a:srgbClr val="8D9196"/>
                </a:solidFill>
                <a:latin typeface="Cabin" pitchFamily="2" charset="77"/>
              </a:rPr>
              <a:t>Supports the formation of AHK-Cu*</a:t>
            </a:r>
          </a:p>
        </p:txBody>
      </p:sp>
      <p:sp>
        <p:nvSpPr>
          <p:cNvPr id="14" name="Rectangle 13">
            <a:extLst>
              <a:ext uri="{FF2B5EF4-FFF2-40B4-BE49-F238E27FC236}">
                <a16:creationId xmlns:a16="http://schemas.microsoft.com/office/drawing/2014/main" id="{326A2A41-9FB4-8CB2-ADF5-199C188AD300}"/>
              </a:ext>
            </a:extLst>
          </p:cNvPr>
          <p:cNvSpPr/>
          <p:nvPr/>
        </p:nvSpPr>
        <p:spPr>
          <a:xfrm>
            <a:off x="6377805" y="3875641"/>
            <a:ext cx="45719" cy="17415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latin typeface="Cabin" pitchFamily="2" charset="77"/>
            </a:endParaRPr>
          </a:p>
        </p:txBody>
      </p:sp>
      <p:sp>
        <p:nvSpPr>
          <p:cNvPr id="17" name="TextBox 16">
            <a:extLst>
              <a:ext uri="{FF2B5EF4-FFF2-40B4-BE49-F238E27FC236}">
                <a16:creationId xmlns:a16="http://schemas.microsoft.com/office/drawing/2014/main" id="{38CBAA26-9067-3E18-2542-FBCFD09A8DD8}"/>
              </a:ext>
            </a:extLst>
          </p:cNvPr>
          <p:cNvSpPr txBox="1"/>
          <p:nvPr/>
        </p:nvSpPr>
        <p:spPr>
          <a:xfrm>
            <a:off x="6563407" y="3860407"/>
            <a:ext cx="3988979" cy="369332"/>
          </a:xfrm>
          <a:prstGeom prst="rect">
            <a:avLst/>
          </a:prstGeom>
          <a:noFill/>
        </p:spPr>
        <p:txBody>
          <a:bodyPr wrap="square">
            <a:spAutoFit/>
          </a:bodyPr>
          <a:lstStyle/>
          <a:p>
            <a:pPr algn="l" rtl="0" fontAlgn="base"/>
            <a:r>
              <a:rPr lang="en-US" sz="1800" b="1" dirty="0">
                <a:solidFill>
                  <a:srgbClr val="164F90"/>
                </a:solidFill>
                <a:effectLst/>
                <a:latin typeface="Cabin" pitchFamily="2" charset="77"/>
                <a:cs typeface="Asterisk Sans Pro SBd" panose="02000000000000000000" pitchFamily="2" charset="0"/>
              </a:rPr>
              <a:t>SUPPORTS OVERALL WELLNESS</a:t>
            </a:r>
          </a:p>
        </p:txBody>
      </p:sp>
      <p:sp>
        <p:nvSpPr>
          <p:cNvPr id="18" name="TextBox 17">
            <a:extLst>
              <a:ext uri="{FF2B5EF4-FFF2-40B4-BE49-F238E27FC236}">
                <a16:creationId xmlns:a16="http://schemas.microsoft.com/office/drawing/2014/main" id="{5DBD0624-C379-6CDA-582C-00A466CD2611}"/>
              </a:ext>
            </a:extLst>
          </p:cNvPr>
          <p:cNvSpPr txBox="1"/>
          <p:nvPr/>
        </p:nvSpPr>
        <p:spPr>
          <a:xfrm>
            <a:off x="6563407" y="4198083"/>
            <a:ext cx="4825356" cy="307777"/>
          </a:xfrm>
          <a:prstGeom prst="rect">
            <a:avLst/>
          </a:prstGeom>
          <a:noFill/>
        </p:spPr>
        <p:txBody>
          <a:bodyPr wrap="square">
            <a:spAutoFit/>
          </a:bodyPr>
          <a:lstStyle/>
          <a:p>
            <a:pPr fontAlgn="base"/>
            <a:r>
              <a:rPr lang="en-US" sz="1400" b="1" dirty="0">
                <a:latin typeface="Cabin SemiBold" pitchFamily="2" charset="77"/>
              </a:rPr>
              <a:t>From Fiber:</a:t>
            </a:r>
          </a:p>
        </p:txBody>
      </p:sp>
      <p:sp>
        <p:nvSpPr>
          <p:cNvPr id="22" name="TextBox 21">
            <a:extLst>
              <a:ext uri="{FF2B5EF4-FFF2-40B4-BE49-F238E27FC236}">
                <a16:creationId xmlns:a16="http://schemas.microsoft.com/office/drawing/2014/main" id="{1D28FBF6-E8AB-E234-3467-3A0B665BADF6}"/>
              </a:ext>
            </a:extLst>
          </p:cNvPr>
          <p:cNvSpPr txBox="1"/>
          <p:nvPr/>
        </p:nvSpPr>
        <p:spPr>
          <a:xfrm>
            <a:off x="6563407" y="4505860"/>
            <a:ext cx="4825356" cy="307777"/>
          </a:xfrm>
          <a:prstGeom prst="rect">
            <a:avLst/>
          </a:prstGeom>
          <a:noFill/>
        </p:spPr>
        <p:txBody>
          <a:bodyPr wrap="square">
            <a:spAutoFit/>
          </a:bodyPr>
          <a:lstStyle/>
          <a:p>
            <a:pPr fontAlgn="base"/>
            <a:r>
              <a:rPr lang="en-US" sz="1400" dirty="0">
                <a:solidFill>
                  <a:srgbClr val="8D9196"/>
                </a:solidFill>
                <a:latin typeface="Cabin" pitchFamily="2" charset="77"/>
              </a:rPr>
              <a:t>Incorporates prebiotic fiber to your daily routine.*</a:t>
            </a:r>
          </a:p>
        </p:txBody>
      </p:sp>
      <p:pic>
        <p:nvPicPr>
          <p:cNvPr id="24" name="Picture 23" descr="A blue and black sign&#10;&#10;AI-generated content may be incorrect.">
            <a:extLst>
              <a:ext uri="{FF2B5EF4-FFF2-40B4-BE49-F238E27FC236}">
                <a16:creationId xmlns:a16="http://schemas.microsoft.com/office/drawing/2014/main" id="{4517FF3F-D7F7-495D-6789-61D9C1A53BBC}"/>
              </a:ext>
            </a:extLst>
          </p:cNvPr>
          <p:cNvPicPr>
            <a:picLocks noChangeAspect="1"/>
          </p:cNvPicPr>
          <p:nvPr/>
        </p:nvPicPr>
        <p:blipFill>
          <a:blip r:embed="rId2"/>
          <a:stretch>
            <a:fillRect/>
          </a:stretch>
        </p:blipFill>
        <p:spPr>
          <a:xfrm>
            <a:off x="6570125" y="2694311"/>
            <a:ext cx="773116" cy="773116"/>
          </a:xfrm>
          <a:prstGeom prst="rect">
            <a:avLst/>
          </a:prstGeom>
        </p:spPr>
      </p:pic>
      <p:pic>
        <p:nvPicPr>
          <p:cNvPr id="25" name="Picture 24" descr="A blue square with a black background&#10;&#10;AI-generated content may be incorrect.">
            <a:extLst>
              <a:ext uri="{FF2B5EF4-FFF2-40B4-BE49-F238E27FC236}">
                <a16:creationId xmlns:a16="http://schemas.microsoft.com/office/drawing/2014/main" id="{DAE66E78-8736-A338-AA2A-B78B99F74902}"/>
              </a:ext>
            </a:extLst>
          </p:cNvPr>
          <p:cNvPicPr>
            <a:picLocks noChangeAspect="1"/>
          </p:cNvPicPr>
          <p:nvPr/>
        </p:nvPicPr>
        <p:blipFill>
          <a:blip r:embed="rId3"/>
          <a:stretch>
            <a:fillRect/>
          </a:stretch>
        </p:blipFill>
        <p:spPr>
          <a:xfrm>
            <a:off x="832078" y="2694311"/>
            <a:ext cx="773116" cy="773116"/>
          </a:xfrm>
          <a:prstGeom prst="rect">
            <a:avLst/>
          </a:prstGeom>
        </p:spPr>
      </p:pic>
      <p:pic>
        <p:nvPicPr>
          <p:cNvPr id="28" name="Picture 27" descr="A blue and black sign with a black background&#10;&#10;AI-generated content may be incorrect.">
            <a:extLst>
              <a:ext uri="{FF2B5EF4-FFF2-40B4-BE49-F238E27FC236}">
                <a16:creationId xmlns:a16="http://schemas.microsoft.com/office/drawing/2014/main" id="{D8172D71-4706-3B4E-A6D5-83B2D77D3342}"/>
              </a:ext>
            </a:extLst>
          </p:cNvPr>
          <p:cNvPicPr>
            <a:picLocks noChangeAspect="1"/>
          </p:cNvPicPr>
          <p:nvPr/>
        </p:nvPicPr>
        <p:blipFill>
          <a:blip r:embed="rId4"/>
          <a:stretch>
            <a:fillRect/>
          </a:stretch>
        </p:blipFill>
        <p:spPr>
          <a:xfrm>
            <a:off x="1745077" y="2694311"/>
            <a:ext cx="773116" cy="773116"/>
          </a:xfrm>
          <a:prstGeom prst="rect">
            <a:avLst/>
          </a:prstGeom>
        </p:spPr>
      </p:pic>
    </p:spTree>
    <p:extLst>
      <p:ext uri="{BB962C8B-B14F-4D97-AF65-F5344CB8AC3E}">
        <p14:creationId xmlns:p14="http://schemas.microsoft.com/office/powerpoint/2010/main" val="1138902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5DB43-68AC-8B3F-4C40-314B9BCE278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DB54BBD-E7CF-D248-ABA2-673AC4829CEC}"/>
              </a:ext>
            </a:extLst>
          </p:cNvPr>
          <p:cNvSpPr txBox="1"/>
          <p:nvPr/>
        </p:nvSpPr>
        <p:spPr>
          <a:xfrm>
            <a:off x="828354" y="3860407"/>
            <a:ext cx="3649823" cy="369332"/>
          </a:xfrm>
          <a:prstGeom prst="rect">
            <a:avLst/>
          </a:prstGeom>
          <a:noFill/>
        </p:spPr>
        <p:txBody>
          <a:bodyPr wrap="square">
            <a:spAutoFit/>
          </a:bodyPr>
          <a:lstStyle/>
          <a:p>
            <a:pPr algn="l" rtl="0" fontAlgn="base"/>
            <a:r>
              <a:rPr lang="en-US" sz="1800" b="1" dirty="0">
                <a:solidFill>
                  <a:srgbClr val="164F90"/>
                </a:solidFill>
                <a:effectLst/>
                <a:latin typeface="Cabin" pitchFamily="2" charset="77"/>
                <a:cs typeface="Asterisk Sans Pro SBd" panose="02000000000000000000" pitchFamily="2" charset="0"/>
              </a:rPr>
              <a:t>IMMUNE FUNCTION SUPPORT​</a:t>
            </a:r>
          </a:p>
        </p:txBody>
      </p:sp>
      <p:sp>
        <p:nvSpPr>
          <p:cNvPr id="5" name="TextBox 4">
            <a:extLst>
              <a:ext uri="{FF2B5EF4-FFF2-40B4-BE49-F238E27FC236}">
                <a16:creationId xmlns:a16="http://schemas.microsoft.com/office/drawing/2014/main" id="{1DF22375-FE75-5322-05A2-366C38BCD3DF}"/>
              </a:ext>
            </a:extLst>
          </p:cNvPr>
          <p:cNvSpPr txBox="1"/>
          <p:nvPr/>
        </p:nvSpPr>
        <p:spPr>
          <a:xfrm>
            <a:off x="828354" y="4198083"/>
            <a:ext cx="4825356" cy="307777"/>
          </a:xfrm>
          <a:prstGeom prst="rect">
            <a:avLst/>
          </a:prstGeom>
          <a:noFill/>
        </p:spPr>
        <p:txBody>
          <a:bodyPr wrap="square">
            <a:spAutoFit/>
          </a:bodyPr>
          <a:lstStyle/>
          <a:p>
            <a:pPr fontAlgn="base"/>
            <a:r>
              <a:rPr lang="en-US" sz="1400" b="1" dirty="0">
                <a:latin typeface="Cabin SemiBold" pitchFamily="2" charset="77"/>
              </a:rPr>
              <a:t>From Zinc, Magnesium, NAC, Vitamin C, Copper, Selenium:</a:t>
            </a:r>
          </a:p>
        </p:txBody>
      </p:sp>
      <p:sp>
        <p:nvSpPr>
          <p:cNvPr id="6" name="Rectangle 5">
            <a:extLst>
              <a:ext uri="{FF2B5EF4-FFF2-40B4-BE49-F238E27FC236}">
                <a16:creationId xmlns:a16="http://schemas.microsoft.com/office/drawing/2014/main" id="{5F2BA865-CA2F-B3CE-2738-327F56EE0C90}"/>
              </a:ext>
            </a:extLst>
          </p:cNvPr>
          <p:cNvSpPr/>
          <p:nvPr/>
        </p:nvSpPr>
        <p:spPr>
          <a:xfrm>
            <a:off x="637405" y="3875641"/>
            <a:ext cx="45719" cy="17415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latin typeface="Cabin" pitchFamily="2" charset="77"/>
            </a:endParaRPr>
          </a:p>
        </p:txBody>
      </p:sp>
      <p:sp>
        <p:nvSpPr>
          <p:cNvPr id="8" name="TextBox 7">
            <a:extLst>
              <a:ext uri="{FF2B5EF4-FFF2-40B4-BE49-F238E27FC236}">
                <a16:creationId xmlns:a16="http://schemas.microsoft.com/office/drawing/2014/main" id="{6270AF4F-6270-6CAA-7E82-7169A76ED111}"/>
              </a:ext>
            </a:extLst>
          </p:cNvPr>
          <p:cNvSpPr txBox="1"/>
          <p:nvPr/>
        </p:nvSpPr>
        <p:spPr>
          <a:xfrm>
            <a:off x="836706" y="4505860"/>
            <a:ext cx="4825356" cy="307777"/>
          </a:xfrm>
          <a:prstGeom prst="rect">
            <a:avLst/>
          </a:prstGeom>
          <a:noFill/>
        </p:spPr>
        <p:txBody>
          <a:bodyPr wrap="square">
            <a:spAutoFit/>
          </a:bodyPr>
          <a:lstStyle/>
          <a:p>
            <a:pPr fontAlgn="base"/>
            <a:r>
              <a:rPr lang="en-US" sz="1400" dirty="0">
                <a:solidFill>
                  <a:srgbClr val="8D9196"/>
                </a:solidFill>
                <a:latin typeface="Cabin" pitchFamily="2" charset="77"/>
              </a:rPr>
              <a:t>Supports immune function*</a:t>
            </a:r>
          </a:p>
        </p:txBody>
      </p:sp>
      <p:pic>
        <p:nvPicPr>
          <p:cNvPr id="15" name="Picture 14" descr="A blue and black sign with text&#10;&#10;AI-generated content may be incorrect.">
            <a:extLst>
              <a:ext uri="{FF2B5EF4-FFF2-40B4-BE49-F238E27FC236}">
                <a16:creationId xmlns:a16="http://schemas.microsoft.com/office/drawing/2014/main" id="{CBE0EFA9-0A2E-2F1E-3E4A-3A9FF5A1F367}"/>
              </a:ext>
            </a:extLst>
          </p:cNvPr>
          <p:cNvPicPr>
            <a:picLocks noChangeAspect="1"/>
          </p:cNvPicPr>
          <p:nvPr/>
        </p:nvPicPr>
        <p:blipFill>
          <a:blip r:embed="rId2"/>
          <a:stretch>
            <a:fillRect/>
          </a:stretch>
        </p:blipFill>
        <p:spPr>
          <a:xfrm>
            <a:off x="2671868" y="1787590"/>
            <a:ext cx="773116" cy="773116"/>
          </a:xfrm>
          <a:prstGeom prst="rect">
            <a:avLst/>
          </a:prstGeom>
        </p:spPr>
      </p:pic>
      <p:pic>
        <p:nvPicPr>
          <p:cNvPr id="17" name="Picture 16" descr="A blue square with a black background&#10;&#10;AI-generated content may be incorrect.">
            <a:extLst>
              <a:ext uri="{FF2B5EF4-FFF2-40B4-BE49-F238E27FC236}">
                <a16:creationId xmlns:a16="http://schemas.microsoft.com/office/drawing/2014/main" id="{5D74CA1E-5E73-086B-6176-4CBA8A69DD90}"/>
              </a:ext>
            </a:extLst>
          </p:cNvPr>
          <p:cNvPicPr>
            <a:picLocks noChangeAspect="1"/>
          </p:cNvPicPr>
          <p:nvPr/>
        </p:nvPicPr>
        <p:blipFill>
          <a:blip r:embed="rId3"/>
          <a:stretch>
            <a:fillRect/>
          </a:stretch>
        </p:blipFill>
        <p:spPr>
          <a:xfrm>
            <a:off x="1754287" y="2698766"/>
            <a:ext cx="773116" cy="773116"/>
          </a:xfrm>
          <a:prstGeom prst="rect">
            <a:avLst/>
          </a:prstGeom>
        </p:spPr>
      </p:pic>
      <p:pic>
        <p:nvPicPr>
          <p:cNvPr id="19" name="Picture 18" descr="A square sign with blue text and a black background&#10;&#10;AI-generated content may be incorrect.">
            <a:extLst>
              <a:ext uri="{FF2B5EF4-FFF2-40B4-BE49-F238E27FC236}">
                <a16:creationId xmlns:a16="http://schemas.microsoft.com/office/drawing/2014/main" id="{AE8D8B46-2265-DE12-95B9-178F22A8CBAF}"/>
              </a:ext>
            </a:extLst>
          </p:cNvPr>
          <p:cNvPicPr>
            <a:picLocks noChangeAspect="1"/>
          </p:cNvPicPr>
          <p:nvPr/>
        </p:nvPicPr>
        <p:blipFill>
          <a:blip r:embed="rId4"/>
          <a:stretch>
            <a:fillRect/>
          </a:stretch>
        </p:blipFill>
        <p:spPr>
          <a:xfrm>
            <a:off x="2671868" y="2698766"/>
            <a:ext cx="773116" cy="773116"/>
          </a:xfrm>
          <a:prstGeom prst="rect">
            <a:avLst/>
          </a:prstGeom>
        </p:spPr>
      </p:pic>
      <p:pic>
        <p:nvPicPr>
          <p:cNvPr id="21" name="Picture 20" descr="A blue and black sign with a black background&#10;&#10;AI-generated content may be incorrect.">
            <a:extLst>
              <a:ext uri="{FF2B5EF4-FFF2-40B4-BE49-F238E27FC236}">
                <a16:creationId xmlns:a16="http://schemas.microsoft.com/office/drawing/2014/main" id="{2CD9ACD5-0B73-A94F-EFE1-74A41294036A}"/>
              </a:ext>
            </a:extLst>
          </p:cNvPr>
          <p:cNvPicPr>
            <a:picLocks noChangeAspect="1"/>
          </p:cNvPicPr>
          <p:nvPr/>
        </p:nvPicPr>
        <p:blipFill>
          <a:blip r:embed="rId5"/>
          <a:stretch>
            <a:fillRect/>
          </a:stretch>
        </p:blipFill>
        <p:spPr>
          <a:xfrm>
            <a:off x="836706" y="2694311"/>
            <a:ext cx="773116" cy="773116"/>
          </a:xfrm>
          <a:prstGeom prst="rect">
            <a:avLst/>
          </a:prstGeom>
        </p:spPr>
      </p:pic>
      <p:pic>
        <p:nvPicPr>
          <p:cNvPr id="30" name="Picture 29" descr="A blue and black square with a black background&#10;&#10;AI-generated content may be incorrect.">
            <a:extLst>
              <a:ext uri="{FF2B5EF4-FFF2-40B4-BE49-F238E27FC236}">
                <a16:creationId xmlns:a16="http://schemas.microsoft.com/office/drawing/2014/main" id="{FBCA70FC-2738-8243-B985-9DCE2B14EA2A}"/>
              </a:ext>
            </a:extLst>
          </p:cNvPr>
          <p:cNvPicPr>
            <a:picLocks noChangeAspect="1"/>
          </p:cNvPicPr>
          <p:nvPr/>
        </p:nvPicPr>
        <p:blipFill>
          <a:blip r:embed="rId6"/>
          <a:stretch>
            <a:fillRect/>
          </a:stretch>
        </p:blipFill>
        <p:spPr>
          <a:xfrm>
            <a:off x="836706" y="1787590"/>
            <a:ext cx="773116" cy="773116"/>
          </a:xfrm>
          <a:prstGeom prst="rect">
            <a:avLst/>
          </a:prstGeom>
        </p:spPr>
      </p:pic>
      <p:pic>
        <p:nvPicPr>
          <p:cNvPr id="14" name="Picture 13">
            <a:extLst>
              <a:ext uri="{FF2B5EF4-FFF2-40B4-BE49-F238E27FC236}">
                <a16:creationId xmlns:a16="http://schemas.microsoft.com/office/drawing/2014/main" id="{7720634E-1BA3-7527-BB22-321ED4B38F55}"/>
              </a:ext>
            </a:extLst>
          </p:cNvPr>
          <p:cNvPicPr>
            <a:picLocks noChangeAspect="1"/>
          </p:cNvPicPr>
          <p:nvPr/>
        </p:nvPicPr>
        <p:blipFill>
          <a:blip r:embed="rId7"/>
          <a:stretch>
            <a:fillRect/>
          </a:stretch>
        </p:blipFill>
        <p:spPr>
          <a:xfrm>
            <a:off x="1746188" y="1787590"/>
            <a:ext cx="773116" cy="773116"/>
          </a:xfrm>
          <a:prstGeom prst="rect">
            <a:avLst/>
          </a:prstGeom>
        </p:spPr>
      </p:pic>
      <p:sp>
        <p:nvSpPr>
          <p:cNvPr id="2" name="TextBox 1">
            <a:extLst>
              <a:ext uri="{FF2B5EF4-FFF2-40B4-BE49-F238E27FC236}">
                <a16:creationId xmlns:a16="http://schemas.microsoft.com/office/drawing/2014/main" id="{370B5304-AB1E-502F-706E-06C45AFC7605}"/>
              </a:ext>
            </a:extLst>
          </p:cNvPr>
          <p:cNvSpPr txBox="1"/>
          <p:nvPr/>
        </p:nvSpPr>
        <p:spPr>
          <a:xfrm>
            <a:off x="698499" y="5843142"/>
            <a:ext cx="3727909" cy="439223"/>
          </a:xfrm>
          <a:prstGeom prst="rect">
            <a:avLst/>
          </a:prstGeom>
          <a:noFill/>
          <a:ln>
            <a:solidFill>
              <a:schemeClr val="tx1"/>
            </a:solidFill>
          </a:ln>
        </p:spPr>
        <p:txBody>
          <a:bodyPr wrap="square">
            <a:spAutoFit/>
          </a:bodyPr>
          <a:lstStyle/>
          <a:p>
            <a:pPr>
              <a:lnSpc>
                <a:spcPct val="150000"/>
              </a:lnSpc>
            </a:pPr>
            <a:r>
              <a:rPr lang="en-GB" sz="800" dirty="0">
                <a:latin typeface="Cabin" pitchFamily="2" charset="77"/>
                <a:cs typeface="Segoe UI"/>
              </a:rPr>
              <a:t>*These statements have not been evaluated by the Food and Drug Administration. These products are not intended to diagnose, treat, cure, or prevent any disease.</a:t>
            </a:r>
          </a:p>
        </p:txBody>
      </p:sp>
    </p:spTree>
    <p:extLst>
      <p:ext uri="{BB962C8B-B14F-4D97-AF65-F5344CB8AC3E}">
        <p14:creationId xmlns:p14="http://schemas.microsoft.com/office/powerpoint/2010/main" val="1780652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19AD3D-0024-C7A6-ADBB-BA6D4ED11ECD}"/>
              </a:ext>
            </a:extLst>
          </p:cNvPr>
          <p:cNvSpPr>
            <a:spLocks noGrp="1"/>
          </p:cNvSpPr>
          <p:nvPr>
            <p:ph type="title"/>
          </p:nvPr>
        </p:nvSpPr>
        <p:spPr/>
        <p:txBody>
          <a:bodyPr>
            <a:normAutofit/>
          </a:bodyPr>
          <a:lstStyle/>
          <a:p>
            <a:r>
              <a:rPr lang="en-US" dirty="0">
                <a:solidFill>
                  <a:srgbClr val="164F90"/>
                </a:solidFill>
              </a:rPr>
              <a:t>WHAT IS SEA BUCKTHORN?​</a:t>
            </a:r>
          </a:p>
        </p:txBody>
      </p:sp>
      <p:sp>
        <p:nvSpPr>
          <p:cNvPr id="8" name="Text Placeholder 7">
            <a:extLst>
              <a:ext uri="{FF2B5EF4-FFF2-40B4-BE49-F238E27FC236}">
                <a16:creationId xmlns:a16="http://schemas.microsoft.com/office/drawing/2014/main" id="{1BB7B79D-8DE2-1B83-1EB9-8CD739A8AB5D}"/>
              </a:ext>
            </a:extLst>
          </p:cNvPr>
          <p:cNvSpPr>
            <a:spLocks noGrp="1"/>
          </p:cNvSpPr>
          <p:nvPr>
            <p:ph type="body" sz="half" idx="2"/>
          </p:nvPr>
        </p:nvSpPr>
        <p:spPr>
          <a:xfrm>
            <a:off x="6636510" y="1765300"/>
            <a:ext cx="4694099" cy="1358900"/>
          </a:xfrm>
        </p:spPr>
        <p:txBody>
          <a:bodyPr>
            <a:normAutofit/>
          </a:bodyPr>
          <a:lstStyle/>
          <a:p>
            <a:r>
              <a:rPr lang="en-US" b="0" dirty="0">
                <a:latin typeface="Cabin" pitchFamily="2" charset="77"/>
              </a:rPr>
              <a:t>Sea buckthorn, known as “holy fruit” in Tibet, is found in centuries-old medicinal texts in Tibet and China. Recently, science has come to discover its dense nutritional content of omega 3 6 7 9, vitamins, and antioxidants.*</a:t>
            </a:r>
          </a:p>
        </p:txBody>
      </p:sp>
      <p:sp>
        <p:nvSpPr>
          <p:cNvPr id="9" name="Title 6">
            <a:extLst>
              <a:ext uri="{FF2B5EF4-FFF2-40B4-BE49-F238E27FC236}">
                <a16:creationId xmlns:a16="http://schemas.microsoft.com/office/drawing/2014/main" id="{8EC61B83-7036-B51F-7A4F-C69344AB9FDA}"/>
              </a:ext>
            </a:extLst>
          </p:cNvPr>
          <p:cNvSpPr txBox="1">
            <a:spLocks/>
          </p:cNvSpPr>
          <p:nvPr/>
        </p:nvSpPr>
        <p:spPr>
          <a:xfrm>
            <a:off x="6636511" y="3427283"/>
            <a:ext cx="4813300" cy="5509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tx1"/>
                </a:solidFill>
                <a:latin typeface="Cabin" pitchFamily="2" charset="77"/>
                <a:ea typeface="+mj-ea"/>
                <a:cs typeface="+mj-cs"/>
              </a:defRPr>
            </a:lvl1pPr>
          </a:lstStyle>
          <a:p>
            <a:r>
              <a:rPr lang="en-US" dirty="0">
                <a:solidFill>
                  <a:srgbClr val="164F90"/>
                </a:solidFill>
              </a:rPr>
              <a:t>WHAT IS CYANTHOX™?​</a:t>
            </a:r>
          </a:p>
        </p:txBody>
      </p:sp>
      <p:sp>
        <p:nvSpPr>
          <p:cNvPr id="10" name="Text Placeholder 7">
            <a:extLst>
              <a:ext uri="{FF2B5EF4-FFF2-40B4-BE49-F238E27FC236}">
                <a16:creationId xmlns:a16="http://schemas.microsoft.com/office/drawing/2014/main" id="{B3F7AEE4-F085-732C-30E6-B8D4DD91B11F}"/>
              </a:ext>
            </a:extLst>
          </p:cNvPr>
          <p:cNvSpPr txBox="1">
            <a:spLocks/>
          </p:cNvSpPr>
          <p:nvPr/>
        </p:nvSpPr>
        <p:spPr>
          <a:xfrm>
            <a:off x="6636511" y="4105187"/>
            <a:ext cx="4813300" cy="16951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Cabin SemiBold"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chemeClr val="tx1"/>
                </a:solidFill>
                <a:latin typeface="Cabin SemiBold"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1" i="0" kern="1200">
                <a:solidFill>
                  <a:schemeClr val="tx1"/>
                </a:solidFill>
                <a:latin typeface="Cabin SemiBold"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1" i="0" kern="1200">
                <a:solidFill>
                  <a:schemeClr val="tx1"/>
                </a:solidFill>
                <a:latin typeface="Cabin SemiBold"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1" i="0" kern="1200">
                <a:solidFill>
                  <a:schemeClr val="tx1"/>
                </a:solidFill>
                <a:latin typeface="Cabin SemiBo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0" dirty="0" err="1">
                <a:latin typeface="Cabin" pitchFamily="2" charset="77"/>
              </a:rPr>
              <a:t>CyanthOx</a:t>
            </a:r>
            <a:r>
              <a:rPr lang="en-US" b="0" dirty="0">
                <a:latin typeface="Cabin" pitchFamily="2" charset="77"/>
              </a:rPr>
              <a:t>™ is extracted from an ancient plant grown in Tibetan Plateau called sea buckthorn. Through millions of years of evolution, sea buckthorn is a treasure of bioactive nutrients. </a:t>
            </a:r>
            <a:r>
              <a:rPr lang="en-US" b="0" dirty="0" err="1">
                <a:latin typeface="Cabin" pitchFamily="2" charset="77"/>
              </a:rPr>
              <a:t>CyanthOx</a:t>
            </a:r>
            <a:r>
              <a:rPr lang="en-US" b="0" dirty="0">
                <a:latin typeface="Cabin" pitchFamily="2" charset="77"/>
              </a:rPr>
              <a:t>™ water-soluble extract is a unique and rich combination of polyphenols, proanthocyanidins, and bioflavonoids.*</a:t>
            </a:r>
          </a:p>
        </p:txBody>
      </p:sp>
    </p:spTree>
    <p:extLst>
      <p:ext uri="{BB962C8B-B14F-4D97-AF65-F5344CB8AC3E}">
        <p14:creationId xmlns:p14="http://schemas.microsoft.com/office/powerpoint/2010/main" val="1138389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2F2BAD-D27A-BAB5-E9F2-60E1FF3A37F2}"/>
              </a:ext>
            </a:extLst>
          </p:cNvPr>
          <p:cNvSpPr>
            <a:spLocks noGrp="1"/>
          </p:cNvSpPr>
          <p:nvPr>
            <p:ph type="title"/>
          </p:nvPr>
        </p:nvSpPr>
        <p:spPr>
          <a:xfrm>
            <a:off x="698500" y="518614"/>
            <a:ext cx="4813300" cy="560127"/>
          </a:xfrm>
        </p:spPr>
        <p:txBody>
          <a:bodyPr>
            <a:normAutofit/>
          </a:bodyPr>
          <a:lstStyle/>
          <a:p>
            <a:r>
              <a:rPr lang="en-US" dirty="0">
                <a:solidFill>
                  <a:srgbClr val="164F90"/>
                </a:solidFill>
              </a:rPr>
              <a:t>HOW TO USE</a:t>
            </a:r>
          </a:p>
        </p:txBody>
      </p:sp>
      <p:sp>
        <p:nvSpPr>
          <p:cNvPr id="7" name="Text Placeholder 6">
            <a:extLst>
              <a:ext uri="{FF2B5EF4-FFF2-40B4-BE49-F238E27FC236}">
                <a16:creationId xmlns:a16="http://schemas.microsoft.com/office/drawing/2014/main" id="{6B3F5726-4420-1368-48DC-4A54FF8DFAA5}"/>
              </a:ext>
            </a:extLst>
          </p:cNvPr>
          <p:cNvSpPr>
            <a:spLocks noGrp="1"/>
          </p:cNvSpPr>
          <p:nvPr>
            <p:ph type="body" sz="half" idx="2"/>
          </p:nvPr>
        </p:nvSpPr>
        <p:spPr>
          <a:xfrm>
            <a:off x="698500" y="1205742"/>
            <a:ext cx="4813300" cy="1087082"/>
          </a:xfrm>
        </p:spPr>
        <p:txBody>
          <a:bodyPr/>
          <a:lstStyle/>
          <a:p>
            <a:r>
              <a:rPr lang="en-US" b="0" dirty="0">
                <a:latin typeface="Cabin" pitchFamily="2" charset="77"/>
              </a:rPr>
              <a:t>For one serving, mix 2 scoops (13g) with 16 fl. oz. (480ml) of clean, filtered water. Stir well until fully dissolved. For best results, consume in the morning, either on an empty stomach or with food.​​</a:t>
            </a:r>
          </a:p>
        </p:txBody>
      </p:sp>
      <p:sp>
        <p:nvSpPr>
          <p:cNvPr id="9" name="TextBox 8">
            <a:extLst>
              <a:ext uri="{FF2B5EF4-FFF2-40B4-BE49-F238E27FC236}">
                <a16:creationId xmlns:a16="http://schemas.microsoft.com/office/drawing/2014/main" id="{4ED9BB54-6689-E5B9-5AA9-712418D9EF3D}"/>
              </a:ext>
            </a:extLst>
          </p:cNvPr>
          <p:cNvSpPr txBox="1"/>
          <p:nvPr/>
        </p:nvSpPr>
        <p:spPr>
          <a:xfrm>
            <a:off x="698500" y="4034434"/>
            <a:ext cx="2088059" cy="292388"/>
          </a:xfrm>
          <a:prstGeom prst="rect">
            <a:avLst/>
          </a:prstGeom>
          <a:noFill/>
        </p:spPr>
        <p:txBody>
          <a:bodyPr wrap="square">
            <a:spAutoFit/>
          </a:bodyPr>
          <a:lstStyle/>
          <a:p>
            <a:r>
              <a:rPr lang="en-GB" sz="1300" b="1" dirty="0">
                <a:solidFill>
                  <a:srgbClr val="164F90"/>
                </a:solidFill>
                <a:latin typeface="Cabin" pitchFamily="2" charset="77"/>
                <a:cs typeface="Segoe UI"/>
              </a:rPr>
              <a:t>CAUTIONS</a:t>
            </a:r>
            <a:r>
              <a:rPr lang="en-GB" sz="1300" b="1" dirty="0">
                <a:latin typeface="Cabin" pitchFamily="2" charset="77"/>
                <a:cs typeface="Segoe UI"/>
              </a:rPr>
              <a:t>​</a:t>
            </a:r>
          </a:p>
        </p:txBody>
      </p:sp>
      <p:sp>
        <p:nvSpPr>
          <p:cNvPr id="10" name="TextBox 9">
            <a:extLst>
              <a:ext uri="{FF2B5EF4-FFF2-40B4-BE49-F238E27FC236}">
                <a16:creationId xmlns:a16="http://schemas.microsoft.com/office/drawing/2014/main" id="{8299C5E1-9E2D-5F1E-4E05-AF4F8A760A8C}"/>
              </a:ext>
            </a:extLst>
          </p:cNvPr>
          <p:cNvSpPr txBox="1"/>
          <p:nvPr/>
        </p:nvSpPr>
        <p:spPr>
          <a:xfrm>
            <a:off x="698500" y="4323982"/>
            <a:ext cx="4077017" cy="861774"/>
          </a:xfrm>
          <a:prstGeom prst="rect">
            <a:avLst/>
          </a:prstGeom>
          <a:noFill/>
        </p:spPr>
        <p:txBody>
          <a:bodyPr wrap="square">
            <a:spAutoFit/>
          </a:bodyPr>
          <a:lstStyle/>
          <a:p>
            <a:r>
              <a:rPr lang="en-GB" sz="1000" dirty="0">
                <a:latin typeface="Cabin" pitchFamily="2" charset="77"/>
                <a:cs typeface="Segoe UI"/>
              </a:rPr>
              <a:t>Use as directed. Do not exceed the stated dosage. Please consult your qualified healthcare professional before use, especially if pregnant, breastfeeding, taking medication or if you have a known medical condition. Suitable for individuals 18 years and over. Keep out of reach of children.​ Desiccant included.</a:t>
            </a:r>
          </a:p>
        </p:txBody>
      </p:sp>
      <p:sp>
        <p:nvSpPr>
          <p:cNvPr id="11" name="TextBox 10">
            <a:extLst>
              <a:ext uri="{FF2B5EF4-FFF2-40B4-BE49-F238E27FC236}">
                <a16:creationId xmlns:a16="http://schemas.microsoft.com/office/drawing/2014/main" id="{C2D13560-6356-1945-C70F-C7973A216F08}"/>
              </a:ext>
            </a:extLst>
          </p:cNvPr>
          <p:cNvSpPr txBox="1"/>
          <p:nvPr/>
        </p:nvSpPr>
        <p:spPr>
          <a:xfrm>
            <a:off x="698500" y="5283370"/>
            <a:ext cx="2088059" cy="292388"/>
          </a:xfrm>
          <a:prstGeom prst="rect">
            <a:avLst/>
          </a:prstGeom>
          <a:noFill/>
        </p:spPr>
        <p:txBody>
          <a:bodyPr wrap="square">
            <a:spAutoFit/>
          </a:bodyPr>
          <a:lstStyle/>
          <a:p>
            <a:r>
              <a:rPr lang="en-GB" sz="1300" b="1" dirty="0">
                <a:solidFill>
                  <a:srgbClr val="164F90"/>
                </a:solidFill>
                <a:latin typeface="Cabin" pitchFamily="2" charset="77"/>
                <a:cs typeface="Segoe UI"/>
              </a:rPr>
              <a:t>HOW TO STORE​</a:t>
            </a:r>
          </a:p>
        </p:txBody>
      </p:sp>
      <p:sp>
        <p:nvSpPr>
          <p:cNvPr id="12" name="TextBox 11">
            <a:extLst>
              <a:ext uri="{FF2B5EF4-FFF2-40B4-BE49-F238E27FC236}">
                <a16:creationId xmlns:a16="http://schemas.microsoft.com/office/drawing/2014/main" id="{4377EC16-6D33-6383-CF29-0B19676CDBDB}"/>
              </a:ext>
            </a:extLst>
          </p:cNvPr>
          <p:cNvSpPr txBox="1"/>
          <p:nvPr/>
        </p:nvSpPr>
        <p:spPr>
          <a:xfrm>
            <a:off x="698500" y="5572918"/>
            <a:ext cx="4077017" cy="553998"/>
          </a:xfrm>
          <a:prstGeom prst="rect">
            <a:avLst/>
          </a:prstGeom>
          <a:noFill/>
        </p:spPr>
        <p:txBody>
          <a:bodyPr wrap="square">
            <a:spAutoFit/>
          </a:bodyPr>
          <a:lstStyle/>
          <a:p>
            <a:r>
              <a:rPr lang="en-GB" sz="1000" dirty="0">
                <a:latin typeface="Cabin" pitchFamily="2" charset="77"/>
                <a:cs typeface="Segoe UI"/>
              </a:rPr>
              <a:t>Store in ambient temperature. Protect from heat, light and moisture. Do not use if canister seal is broken. Once opened, consume within 30 days for optimal freshness and quality.​​</a:t>
            </a:r>
          </a:p>
        </p:txBody>
      </p:sp>
      <p:pic>
        <p:nvPicPr>
          <p:cNvPr id="4" name="Picture 3" descr="A diagram of a measuring cup and a glass of liquid&#10;&#10;AI-generated content may be incorrect.">
            <a:extLst>
              <a:ext uri="{FF2B5EF4-FFF2-40B4-BE49-F238E27FC236}">
                <a16:creationId xmlns:a16="http://schemas.microsoft.com/office/drawing/2014/main" id="{D7A896FD-45C1-8258-C182-0B6938BC750F}"/>
              </a:ext>
            </a:extLst>
          </p:cNvPr>
          <p:cNvPicPr>
            <a:picLocks noChangeAspect="1"/>
          </p:cNvPicPr>
          <p:nvPr/>
        </p:nvPicPr>
        <p:blipFill>
          <a:blip r:embed="rId2"/>
          <a:stretch>
            <a:fillRect/>
          </a:stretch>
        </p:blipFill>
        <p:spPr>
          <a:xfrm>
            <a:off x="1419708" y="2486531"/>
            <a:ext cx="2657310" cy="1246736"/>
          </a:xfrm>
          <a:prstGeom prst="rect">
            <a:avLst/>
          </a:prstGeom>
        </p:spPr>
      </p:pic>
    </p:spTree>
    <p:extLst>
      <p:ext uri="{BB962C8B-B14F-4D97-AF65-F5344CB8AC3E}">
        <p14:creationId xmlns:p14="http://schemas.microsoft.com/office/powerpoint/2010/main" val="583123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66893-53C2-8151-7DA1-0D425BAFE509}"/>
            </a:ext>
          </a:extLst>
        </p:cNvPr>
        <p:cNvGrpSpPr/>
        <p:nvPr/>
      </p:nvGrpSpPr>
      <p:grpSpPr>
        <a:xfrm>
          <a:off x="0" y="0"/>
          <a:ext cx="0" cy="0"/>
          <a:chOff x="0" y="0"/>
          <a:chExt cx="0" cy="0"/>
        </a:xfrm>
      </p:grpSpPr>
      <p:pic>
        <p:nvPicPr>
          <p:cNvPr id="3" name="Picture 2" descr="A person with her hand on her hair&#10;&#10;Description automatically generated">
            <a:extLst>
              <a:ext uri="{FF2B5EF4-FFF2-40B4-BE49-F238E27FC236}">
                <a16:creationId xmlns:a16="http://schemas.microsoft.com/office/drawing/2014/main" id="{62E941D9-22AF-7F5A-57AB-6C520EBA6C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DF7F0CA-A520-0774-4788-01AD63695055}"/>
              </a:ext>
            </a:extLst>
          </p:cNvPr>
          <p:cNvSpPr/>
          <p:nvPr/>
        </p:nvSpPr>
        <p:spPr>
          <a:xfrm>
            <a:off x="0" y="0"/>
            <a:ext cx="12192000" cy="6858000"/>
          </a:xfrm>
          <a:prstGeom prst="rect">
            <a:avLst/>
          </a:prstGeom>
          <a:solidFill>
            <a:srgbClr val="000000">
              <a:alpha val="3764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2C8536-49F3-9E6E-BAC6-4550E70B3DD0}"/>
              </a:ext>
            </a:extLst>
          </p:cNvPr>
          <p:cNvSpPr txBox="1"/>
          <p:nvPr/>
        </p:nvSpPr>
        <p:spPr>
          <a:xfrm>
            <a:off x="831533" y="866170"/>
            <a:ext cx="6063538" cy="2246769"/>
          </a:xfrm>
          <a:prstGeom prst="rect">
            <a:avLst/>
          </a:prstGeom>
          <a:noFill/>
        </p:spPr>
        <p:txBody>
          <a:bodyPr wrap="square" rtlCol="0">
            <a:spAutoFit/>
          </a:bodyPr>
          <a:lstStyle/>
          <a:p>
            <a:r>
              <a:rPr lang="en-US" sz="2800" b="1" u="none" strike="noStrike" spc="300" dirty="0">
                <a:solidFill>
                  <a:schemeClr val="bg1"/>
                </a:solidFill>
                <a:effectLst/>
                <a:latin typeface="Cabin" pitchFamily="2" charset="77"/>
                <a:cs typeface="Asterisk Sans Pro SBd" panose="02000000000000000000" pitchFamily="2" charset="0"/>
              </a:rPr>
              <a:t>SUPERCHARGE YOUR RESULTS WITH THE COMPLEMENTARY BENEFITS OF ​LIFEWAVE’S POWERFUL PATCH TECHNOLOGY​</a:t>
            </a:r>
            <a:endParaRPr lang="en-IE" sz="2800" b="1" spc="300" dirty="0">
              <a:solidFill>
                <a:schemeClr val="bg1"/>
              </a:solidFill>
              <a:effectLst/>
              <a:latin typeface="Cabin" pitchFamily="2" charset="77"/>
              <a:cs typeface="Asterisk Sans Pro SBd" panose="02000000000000000000" pitchFamily="2" charset="0"/>
            </a:endParaRPr>
          </a:p>
        </p:txBody>
      </p:sp>
    </p:spTree>
    <p:extLst>
      <p:ext uri="{BB962C8B-B14F-4D97-AF65-F5344CB8AC3E}">
        <p14:creationId xmlns:p14="http://schemas.microsoft.com/office/powerpoint/2010/main" val="1898921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91E8A8-50C7-95B0-146B-6D902CCC0C3A}"/>
              </a:ext>
            </a:extLst>
          </p:cNvPr>
          <p:cNvSpPr>
            <a:spLocks noGrp="1"/>
          </p:cNvSpPr>
          <p:nvPr>
            <p:ph type="title"/>
          </p:nvPr>
        </p:nvSpPr>
        <p:spPr>
          <a:xfrm>
            <a:off x="6636511" y="470263"/>
            <a:ext cx="4813300" cy="2069374"/>
          </a:xfrm>
        </p:spPr>
        <p:txBody>
          <a:bodyPr>
            <a:normAutofit fontScale="90000"/>
          </a:bodyPr>
          <a:lstStyle/>
          <a:p>
            <a:r>
              <a:rPr lang="en-US" dirty="0">
                <a:solidFill>
                  <a:srgbClr val="164F90"/>
                </a:solidFill>
              </a:rPr>
              <a:t>CELLERGIZE MORNING IS DESIGNED TO ELEVATE THE BENEFITS OF OUR DAYTIME RANGE OF NON-TRANSDERMAL PATCHES.​​</a:t>
            </a:r>
          </a:p>
        </p:txBody>
      </p:sp>
      <p:pic>
        <p:nvPicPr>
          <p:cNvPr id="8" name="Picture 7" descr="A white and black box with black text&#10;&#10;Description automatically generated">
            <a:extLst>
              <a:ext uri="{FF2B5EF4-FFF2-40B4-BE49-F238E27FC236}">
                <a16:creationId xmlns:a16="http://schemas.microsoft.com/office/drawing/2014/main" id="{431C5D38-DAC7-8740-7A5F-752428578F2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36694" y="5305078"/>
            <a:ext cx="1531029" cy="789466"/>
          </a:xfrm>
          <a:prstGeom prst="rect">
            <a:avLst/>
          </a:prstGeom>
        </p:spPr>
      </p:pic>
      <p:pic>
        <p:nvPicPr>
          <p:cNvPr id="9" name="Picture 8" descr="A white card with blue and white text&#10;&#10;Description automatically generated">
            <a:extLst>
              <a:ext uri="{FF2B5EF4-FFF2-40B4-BE49-F238E27FC236}">
                <a16:creationId xmlns:a16="http://schemas.microsoft.com/office/drawing/2014/main" id="{5C8689B6-1774-8EA8-C703-56330D620F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36695" y="2727044"/>
            <a:ext cx="1531029" cy="796135"/>
          </a:xfrm>
          <a:prstGeom prst="rect">
            <a:avLst/>
          </a:prstGeom>
        </p:spPr>
      </p:pic>
      <p:pic>
        <p:nvPicPr>
          <p:cNvPr id="10" name="Picture 9" descr="A white and blue box with black text&#10;&#10;Description automatically generated">
            <a:extLst>
              <a:ext uri="{FF2B5EF4-FFF2-40B4-BE49-F238E27FC236}">
                <a16:creationId xmlns:a16="http://schemas.microsoft.com/office/drawing/2014/main" id="{7C57F3D0-1261-2E97-91B4-1902EA17AB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36694" y="4446938"/>
            <a:ext cx="1531029" cy="797290"/>
          </a:xfrm>
          <a:prstGeom prst="rect">
            <a:avLst/>
          </a:prstGeom>
        </p:spPr>
      </p:pic>
      <p:pic>
        <p:nvPicPr>
          <p:cNvPr id="11" name="Picture 10" descr="A white and black logo&#10;&#10;Description automatically generated">
            <a:extLst>
              <a:ext uri="{FF2B5EF4-FFF2-40B4-BE49-F238E27FC236}">
                <a16:creationId xmlns:a16="http://schemas.microsoft.com/office/drawing/2014/main" id="{9B84342C-4CC0-3D8A-C425-CA0A660F36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36694" y="3584029"/>
            <a:ext cx="1531029" cy="802059"/>
          </a:xfrm>
          <a:prstGeom prst="rect">
            <a:avLst/>
          </a:prstGeom>
        </p:spPr>
      </p:pic>
      <p:pic>
        <p:nvPicPr>
          <p:cNvPr id="12" name="Picture 11" descr="A white and gold box with black text&#10;&#10;Description automatically generated">
            <a:extLst>
              <a:ext uri="{FF2B5EF4-FFF2-40B4-BE49-F238E27FC236}">
                <a16:creationId xmlns:a16="http://schemas.microsoft.com/office/drawing/2014/main" id="{2CFC81C2-1287-2126-1B5B-7C3D3A0E9A4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43425" y="3598452"/>
            <a:ext cx="1531029" cy="790456"/>
          </a:xfrm>
          <a:prstGeom prst="rect">
            <a:avLst/>
          </a:prstGeom>
        </p:spPr>
      </p:pic>
      <p:pic>
        <p:nvPicPr>
          <p:cNvPr id="13" name="Picture 12" descr="A white package with a logo&#10;&#10;Description automatically generated">
            <a:extLst>
              <a:ext uri="{FF2B5EF4-FFF2-40B4-BE49-F238E27FC236}">
                <a16:creationId xmlns:a16="http://schemas.microsoft.com/office/drawing/2014/main" id="{A49CB160-8097-16F7-2DB0-5BB8B85FC82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016676" y="2391356"/>
            <a:ext cx="1802940" cy="1467509"/>
          </a:xfrm>
          <a:prstGeom prst="rect">
            <a:avLst/>
          </a:prstGeom>
        </p:spPr>
      </p:pic>
      <p:pic>
        <p:nvPicPr>
          <p:cNvPr id="14" name="Picture 13" descr="A white box with red text&#10;&#10;Description automatically generated">
            <a:extLst>
              <a:ext uri="{FF2B5EF4-FFF2-40B4-BE49-F238E27FC236}">
                <a16:creationId xmlns:a16="http://schemas.microsoft.com/office/drawing/2014/main" id="{6C9F9B41-1CEF-FF18-A47A-6FA7E726A7A1}"/>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9165923" y="4480107"/>
            <a:ext cx="1484445" cy="740935"/>
          </a:xfrm>
          <a:prstGeom prst="rect">
            <a:avLst/>
          </a:prstGeom>
        </p:spPr>
      </p:pic>
      <p:pic>
        <p:nvPicPr>
          <p:cNvPr id="15" name="Picture 14">
            <a:extLst>
              <a:ext uri="{FF2B5EF4-FFF2-40B4-BE49-F238E27FC236}">
                <a16:creationId xmlns:a16="http://schemas.microsoft.com/office/drawing/2014/main" id="{9A304AE0-047F-DE90-A776-C805674A318E}"/>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9165923" y="5332902"/>
            <a:ext cx="1484445" cy="730952"/>
          </a:xfrm>
          <a:prstGeom prst="rect">
            <a:avLst/>
          </a:prstGeom>
        </p:spPr>
      </p:pic>
    </p:spTree>
    <p:extLst>
      <p:ext uri="{BB962C8B-B14F-4D97-AF65-F5344CB8AC3E}">
        <p14:creationId xmlns:p14="http://schemas.microsoft.com/office/powerpoint/2010/main" val="694316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D9CD68-9BB5-2126-CA32-6DF223BD00B2}"/>
              </a:ext>
            </a:extLst>
          </p:cNvPr>
          <p:cNvSpPr>
            <a:spLocks noGrp="1"/>
          </p:cNvSpPr>
          <p:nvPr>
            <p:ph type="title"/>
          </p:nvPr>
        </p:nvSpPr>
        <p:spPr/>
        <p:txBody>
          <a:bodyPr/>
          <a:lstStyle/>
          <a:p>
            <a:r>
              <a:rPr lang="en-US" dirty="0">
                <a:solidFill>
                  <a:srgbClr val="164F90"/>
                </a:solidFill>
              </a:rPr>
              <a:t>PRICING</a:t>
            </a:r>
          </a:p>
        </p:txBody>
      </p:sp>
      <p:graphicFrame>
        <p:nvGraphicFramePr>
          <p:cNvPr id="6" name="Table 5">
            <a:extLst>
              <a:ext uri="{FF2B5EF4-FFF2-40B4-BE49-F238E27FC236}">
                <a16:creationId xmlns:a16="http://schemas.microsoft.com/office/drawing/2014/main" id="{042B39C1-4D57-5DD0-483F-F6F92594D983}"/>
              </a:ext>
            </a:extLst>
          </p:cNvPr>
          <p:cNvGraphicFramePr>
            <a:graphicFrameLocks noGrp="1"/>
          </p:cNvGraphicFramePr>
          <p:nvPr>
            <p:extLst>
              <p:ext uri="{D42A27DB-BD31-4B8C-83A1-F6EECF244321}">
                <p14:modId xmlns:p14="http://schemas.microsoft.com/office/powerpoint/2010/main" val="1888093946"/>
              </p:ext>
            </p:extLst>
          </p:nvPr>
        </p:nvGraphicFramePr>
        <p:xfrm>
          <a:off x="762238" y="1974234"/>
          <a:ext cx="10667521" cy="3562287"/>
        </p:xfrm>
        <a:graphic>
          <a:graphicData uri="http://schemas.openxmlformats.org/drawingml/2006/table">
            <a:tbl>
              <a:tblPr>
                <a:tableStyleId>{2D5ABB26-0587-4C30-8999-92F81FD0307C}</a:tableStyleId>
              </a:tblPr>
              <a:tblGrid>
                <a:gridCol w="1402544">
                  <a:extLst>
                    <a:ext uri="{9D8B030D-6E8A-4147-A177-3AD203B41FA5}">
                      <a16:colId xmlns:a16="http://schemas.microsoft.com/office/drawing/2014/main" val="558280359"/>
                    </a:ext>
                  </a:extLst>
                </a:gridCol>
                <a:gridCol w="1136368">
                  <a:extLst>
                    <a:ext uri="{9D8B030D-6E8A-4147-A177-3AD203B41FA5}">
                      <a16:colId xmlns:a16="http://schemas.microsoft.com/office/drawing/2014/main" val="761862231"/>
                    </a:ext>
                  </a:extLst>
                </a:gridCol>
                <a:gridCol w="797973">
                  <a:extLst>
                    <a:ext uri="{9D8B030D-6E8A-4147-A177-3AD203B41FA5}">
                      <a16:colId xmlns:a16="http://schemas.microsoft.com/office/drawing/2014/main" val="111202002"/>
                    </a:ext>
                  </a:extLst>
                </a:gridCol>
                <a:gridCol w="930125">
                  <a:extLst>
                    <a:ext uri="{9D8B030D-6E8A-4147-A177-3AD203B41FA5}">
                      <a16:colId xmlns:a16="http://schemas.microsoft.com/office/drawing/2014/main" val="3118333116"/>
                    </a:ext>
                  </a:extLst>
                </a:gridCol>
                <a:gridCol w="1360439">
                  <a:extLst>
                    <a:ext uri="{9D8B030D-6E8A-4147-A177-3AD203B41FA5}">
                      <a16:colId xmlns:a16="http://schemas.microsoft.com/office/drawing/2014/main" val="2154282283"/>
                    </a:ext>
                  </a:extLst>
                </a:gridCol>
                <a:gridCol w="941222">
                  <a:extLst>
                    <a:ext uri="{9D8B030D-6E8A-4147-A177-3AD203B41FA5}">
                      <a16:colId xmlns:a16="http://schemas.microsoft.com/office/drawing/2014/main" val="2988670435"/>
                    </a:ext>
                  </a:extLst>
                </a:gridCol>
                <a:gridCol w="898594">
                  <a:extLst>
                    <a:ext uri="{9D8B030D-6E8A-4147-A177-3AD203B41FA5}">
                      <a16:colId xmlns:a16="http://schemas.microsoft.com/office/drawing/2014/main" val="492103699"/>
                    </a:ext>
                  </a:extLst>
                </a:gridCol>
                <a:gridCol w="1066751">
                  <a:extLst>
                    <a:ext uri="{9D8B030D-6E8A-4147-A177-3AD203B41FA5}">
                      <a16:colId xmlns:a16="http://schemas.microsoft.com/office/drawing/2014/main" val="1052750505"/>
                    </a:ext>
                  </a:extLst>
                </a:gridCol>
                <a:gridCol w="1140464">
                  <a:extLst>
                    <a:ext uri="{9D8B030D-6E8A-4147-A177-3AD203B41FA5}">
                      <a16:colId xmlns:a16="http://schemas.microsoft.com/office/drawing/2014/main" val="1248249719"/>
                    </a:ext>
                  </a:extLst>
                </a:gridCol>
                <a:gridCol w="993041">
                  <a:extLst>
                    <a:ext uri="{9D8B030D-6E8A-4147-A177-3AD203B41FA5}">
                      <a16:colId xmlns:a16="http://schemas.microsoft.com/office/drawing/2014/main" val="3221173229"/>
                    </a:ext>
                  </a:extLst>
                </a:gridCol>
              </a:tblGrid>
              <a:tr h="343563">
                <a:tc>
                  <a:txBody>
                    <a:bodyPr/>
                    <a:lstStyle/>
                    <a:p>
                      <a:pPr algn="ctr" fontAlgn="auto">
                        <a:lnSpc>
                          <a:spcPct val="100000"/>
                        </a:lnSpc>
                      </a:pPr>
                      <a:endParaRPr lang="en-GB" sz="1400" b="1" i="0" dirty="0">
                        <a:solidFill>
                          <a:schemeClr val="tx1"/>
                        </a:solidFill>
                        <a:effectLst/>
                        <a:latin typeface="Cabin" pitchFamily="2" charset="77"/>
                        <a:cs typeface="Asterisk Sans Pro Reg" panose="02000000000000000000" pitchFamily="2" charset="0"/>
                      </a:endParaRP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3">
                  <a:txBody>
                    <a:bodyPr/>
                    <a:lstStyle/>
                    <a:p>
                      <a:pPr algn="ctr" fontAlgn="base">
                        <a:lnSpc>
                          <a:spcPct val="100000"/>
                        </a:lnSpc>
                      </a:pPr>
                      <a:r>
                        <a:rPr lang="en-GB" sz="1400" b="1" dirty="0">
                          <a:solidFill>
                            <a:schemeClr val="tx1"/>
                          </a:solidFill>
                          <a:effectLst/>
                          <a:latin typeface="Cabin" pitchFamily="2" charset="77"/>
                        </a:rPr>
                        <a:t>1 Unit</a:t>
                      </a:r>
                      <a:endParaRPr lang="en-GB" sz="1400" b="1" i="0" dirty="0">
                        <a:solidFill>
                          <a:schemeClr val="tx1"/>
                        </a:solidFill>
                        <a:effectLst/>
                        <a:latin typeface="Cabin" pitchFamily="2" charset="77"/>
                        <a:cs typeface="Asterisk Sans Pro Reg"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5095">
                        <a:alpha val="9804"/>
                      </a:srgbClr>
                    </a:solidFill>
                  </a:tcPr>
                </a:tc>
                <a:tc hMerge="1">
                  <a:txBody>
                    <a:bodyPr/>
                    <a:lstStyle/>
                    <a:p>
                      <a:endParaRPr lang="en-IE"/>
                    </a:p>
                  </a:txBody>
                  <a:tcPr/>
                </a:tc>
                <a:tc hMerge="1">
                  <a:txBody>
                    <a:bodyPr/>
                    <a:lstStyle/>
                    <a:p>
                      <a:endParaRPr lang="en-IE"/>
                    </a:p>
                  </a:txBody>
                  <a:tcPr/>
                </a:tc>
                <a:tc gridSpan="3">
                  <a:txBody>
                    <a:bodyPr/>
                    <a:lstStyle/>
                    <a:p>
                      <a:pPr algn="ctr" fontAlgn="base">
                        <a:lnSpc>
                          <a:spcPct val="100000"/>
                        </a:lnSpc>
                      </a:pPr>
                      <a:r>
                        <a:rPr lang="en-GB" sz="1400" b="1" dirty="0">
                          <a:solidFill>
                            <a:schemeClr val="tx1"/>
                          </a:solidFill>
                          <a:effectLst/>
                          <a:latin typeface="Cabin" pitchFamily="2" charset="77"/>
                        </a:rPr>
                        <a:t>2 Units (Price per Unit)</a:t>
                      </a:r>
                      <a:endParaRPr lang="en-GB" sz="1400" b="1" i="0" dirty="0">
                        <a:solidFill>
                          <a:schemeClr val="tx1"/>
                        </a:solidFill>
                        <a:effectLst/>
                        <a:latin typeface="Cabin" pitchFamily="2" charset="77"/>
                        <a:cs typeface="Asterisk Sans Pro Reg"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tc gridSpan="3">
                  <a:txBody>
                    <a:bodyPr/>
                    <a:lstStyle/>
                    <a:p>
                      <a:pPr algn="ctr" fontAlgn="base">
                        <a:lnSpc>
                          <a:spcPct val="100000"/>
                        </a:lnSpc>
                      </a:pPr>
                      <a:r>
                        <a:rPr lang="en-GB" sz="1400" b="1" dirty="0">
                          <a:solidFill>
                            <a:schemeClr val="tx1"/>
                          </a:solidFill>
                          <a:effectLst/>
                          <a:latin typeface="Cabin" pitchFamily="2" charset="77"/>
                        </a:rPr>
                        <a:t>3 Units (Price per Unit)</a:t>
                      </a:r>
                      <a:endParaRPr lang="en-GB" sz="1400" b="1" i="0" dirty="0">
                        <a:solidFill>
                          <a:schemeClr val="tx1"/>
                        </a:solidFill>
                        <a:effectLst/>
                        <a:latin typeface="Cabin" pitchFamily="2" charset="77"/>
                        <a:cs typeface="Asterisk Sans Pro Reg" panose="02000000000000000000" pitchFamily="2" charset="0"/>
                      </a:endParaRP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164F90">
                        <a:alpha val="10196"/>
                      </a:srgbClr>
                    </a:solidFill>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4179105920"/>
                  </a:ext>
                </a:extLst>
              </a:tr>
              <a:tr h="607059">
                <a:tc>
                  <a:txBody>
                    <a:bodyPr/>
                    <a:lstStyle/>
                    <a:p>
                      <a:pPr algn="ctr" fontAlgn="auto">
                        <a:lnSpc>
                          <a:spcPct val="100000"/>
                        </a:lnSpc>
                      </a:pPr>
                      <a:endParaRPr lang="en-GB" sz="1400" b="0" i="0" dirty="0">
                        <a:solidFill>
                          <a:srgbClr val="000000"/>
                        </a:solidFill>
                        <a:effectLst/>
                        <a:latin typeface="Cabin" pitchFamily="2" charset="77"/>
                        <a:cs typeface="Asterisk Sans Pro Reg" panose="02000000000000000000" pitchFamily="2"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1" dirty="0">
                          <a:solidFill>
                            <a:srgbClr val="000000"/>
                          </a:solidFill>
                          <a:effectLst/>
                          <a:latin typeface="Cabin" pitchFamily="2" charset="77"/>
                        </a:rPr>
                        <a:t>$ USD</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95">
                        <a:alpha val="9804"/>
                      </a:srgbClr>
                    </a:solidFill>
                  </a:tcPr>
                </a:tc>
                <a:tc>
                  <a:txBody>
                    <a:bodyPr/>
                    <a:lstStyle/>
                    <a:p>
                      <a:pPr algn="ctr" fontAlgn="base">
                        <a:lnSpc>
                          <a:spcPct val="100000"/>
                        </a:lnSpc>
                      </a:pPr>
                      <a:r>
                        <a:rPr lang="en-GB" sz="1400" b="1" dirty="0">
                          <a:solidFill>
                            <a:srgbClr val="000000"/>
                          </a:solidFill>
                          <a:effectLst/>
                          <a:latin typeface="Cabin" pitchFamily="2" charset="77"/>
                        </a:rPr>
                        <a:t>BV</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95">
                        <a:alpha val="9804"/>
                      </a:srgbClr>
                    </a:solidFill>
                  </a:tcPr>
                </a:tc>
                <a:tc>
                  <a:txBody>
                    <a:bodyPr/>
                    <a:lstStyle/>
                    <a:p>
                      <a:pPr algn="ctr" fontAlgn="base">
                        <a:lnSpc>
                          <a:spcPct val="100000"/>
                        </a:lnSpc>
                      </a:pPr>
                      <a:r>
                        <a:rPr lang="en-GB" sz="1400" b="1" dirty="0">
                          <a:solidFill>
                            <a:srgbClr val="000000"/>
                          </a:solidFill>
                          <a:effectLst/>
                          <a:latin typeface="Cabin" pitchFamily="2" charset="77"/>
                        </a:rPr>
                        <a:t>Retail</a:t>
                      </a:r>
                    </a:p>
                    <a:p>
                      <a:pPr algn="ctr" fontAlgn="base">
                        <a:lnSpc>
                          <a:spcPct val="100000"/>
                        </a:lnSpc>
                      </a:pPr>
                      <a:r>
                        <a:rPr lang="en-GB" sz="1400" b="1" dirty="0">
                          <a:solidFill>
                            <a:srgbClr val="000000"/>
                          </a:solidFill>
                          <a:effectLst/>
                          <a:latin typeface="Cabin" pitchFamily="2" charset="77"/>
                        </a:rPr>
                        <a:t>Profit</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95">
                        <a:alpha val="9804"/>
                      </a:srgbClr>
                    </a:solidFill>
                  </a:tcPr>
                </a:tc>
                <a:tc>
                  <a:txBody>
                    <a:bodyPr/>
                    <a:lstStyle/>
                    <a:p>
                      <a:pPr algn="ctr" fontAlgn="base">
                        <a:lnSpc>
                          <a:spcPct val="100000"/>
                        </a:lnSpc>
                      </a:pPr>
                      <a:r>
                        <a:rPr lang="en-GB" sz="1400" b="1" dirty="0">
                          <a:solidFill>
                            <a:srgbClr val="000000"/>
                          </a:solidFill>
                          <a:effectLst/>
                          <a:latin typeface="Cabin" pitchFamily="2" charset="77"/>
                        </a:rPr>
                        <a:t>$ USD</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1" dirty="0">
                          <a:solidFill>
                            <a:srgbClr val="000000"/>
                          </a:solidFill>
                          <a:effectLst/>
                          <a:latin typeface="Cabin" pitchFamily="2" charset="77"/>
                        </a:rPr>
                        <a:t>BV</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1" dirty="0">
                          <a:solidFill>
                            <a:srgbClr val="000000"/>
                          </a:solidFill>
                          <a:effectLst/>
                          <a:latin typeface="Cabin" pitchFamily="2" charset="77"/>
                        </a:rPr>
                        <a:t>Retail</a:t>
                      </a:r>
                    </a:p>
                    <a:p>
                      <a:pPr algn="ctr" fontAlgn="base">
                        <a:lnSpc>
                          <a:spcPct val="100000"/>
                        </a:lnSpc>
                      </a:pPr>
                      <a:r>
                        <a:rPr lang="en-GB" sz="1400" b="1" dirty="0">
                          <a:solidFill>
                            <a:srgbClr val="000000"/>
                          </a:solidFill>
                          <a:effectLst/>
                          <a:latin typeface="Cabin" pitchFamily="2" charset="77"/>
                        </a:rPr>
                        <a:t>Profit</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1" dirty="0">
                          <a:solidFill>
                            <a:srgbClr val="000000"/>
                          </a:solidFill>
                          <a:effectLst/>
                          <a:latin typeface="Cabin" pitchFamily="2" charset="77"/>
                        </a:rPr>
                        <a:t>$ USD</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F90">
                        <a:alpha val="10196"/>
                      </a:srgbClr>
                    </a:solidFill>
                  </a:tcPr>
                </a:tc>
                <a:tc>
                  <a:txBody>
                    <a:bodyPr/>
                    <a:lstStyle/>
                    <a:p>
                      <a:pPr algn="ctr" fontAlgn="base">
                        <a:lnSpc>
                          <a:spcPct val="100000"/>
                        </a:lnSpc>
                      </a:pPr>
                      <a:r>
                        <a:rPr lang="en-GB" sz="1400" b="1" dirty="0">
                          <a:solidFill>
                            <a:srgbClr val="000000"/>
                          </a:solidFill>
                          <a:effectLst/>
                          <a:latin typeface="Cabin" pitchFamily="2" charset="77"/>
                        </a:rPr>
                        <a:t>BV</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F90">
                        <a:alpha val="10196"/>
                      </a:srgbClr>
                    </a:solidFill>
                  </a:tcPr>
                </a:tc>
                <a:tc>
                  <a:txBody>
                    <a:bodyPr/>
                    <a:lstStyle/>
                    <a:p>
                      <a:pPr algn="ctr" fontAlgn="base">
                        <a:lnSpc>
                          <a:spcPct val="100000"/>
                        </a:lnSpc>
                      </a:pPr>
                      <a:r>
                        <a:rPr lang="en-GB" sz="1400" b="1" dirty="0">
                          <a:solidFill>
                            <a:srgbClr val="000000"/>
                          </a:solidFill>
                          <a:effectLst/>
                          <a:latin typeface="Cabin" pitchFamily="2" charset="77"/>
                        </a:rPr>
                        <a:t>Retail</a:t>
                      </a:r>
                    </a:p>
                    <a:p>
                      <a:pPr algn="ctr" fontAlgn="base">
                        <a:lnSpc>
                          <a:spcPct val="100000"/>
                        </a:lnSpc>
                      </a:pPr>
                      <a:r>
                        <a:rPr lang="en-GB" sz="1400" b="1" dirty="0">
                          <a:solidFill>
                            <a:srgbClr val="000000"/>
                          </a:solidFill>
                          <a:effectLst/>
                          <a:latin typeface="Cabin" pitchFamily="2" charset="77"/>
                        </a:rPr>
                        <a:t>Profit</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F90">
                        <a:alpha val="10196"/>
                      </a:srgbClr>
                    </a:solidFill>
                  </a:tcPr>
                </a:tc>
                <a:extLst>
                  <a:ext uri="{0D108BD9-81ED-4DB2-BD59-A6C34878D82A}">
                    <a16:rowId xmlns:a16="http://schemas.microsoft.com/office/drawing/2014/main" val="3685684645"/>
                  </a:ext>
                </a:extLst>
              </a:tr>
              <a:tr h="870555">
                <a:tc>
                  <a:txBody>
                    <a:bodyPr/>
                    <a:lstStyle/>
                    <a:p>
                      <a:pPr algn="ctr" fontAlgn="base">
                        <a:lnSpc>
                          <a:spcPct val="100000"/>
                        </a:lnSpc>
                      </a:pPr>
                      <a:r>
                        <a:rPr lang="en-GB" sz="1400" b="1" dirty="0">
                          <a:solidFill>
                            <a:srgbClr val="000000"/>
                          </a:solidFill>
                          <a:effectLst/>
                          <a:latin typeface="Cabin" pitchFamily="2" charset="77"/>
                        </a:rPr>
                        <a:t>BRAND </a:t>
                      </a:r>
                    </a:p>
                    <a:p>
                      <a:pPr algn="ctr" fontAlgn="base">
                        <a:lnSpc>
                          <a:spcPct val="100000"/>
                        </a:lnSpc>
                      </a:pPr>
                      <a:r>
                        <a:rPr lang="en-GB" sz="1400" b="1" dirty="0">
                          <a:solidFill>
                            <a:srgbClr val="000000"/>
                          </a:solidFill>
                          <a:effectLst/>
                          <a:latin typeface="Cabin" pitchFamily="2" charset="77"/>
                        </a:rPr>
                        <a:t>PARTNER </a:t>
                      </a:r>
                    </a:p>
                    <a:p>
                      <a:pPr algn="ctr" fontAlgn="base">
                        <a:lnSpc>
                          <a:spcPct val="100000"/>
                        </a:lnSpc>
                      </a:pPr>
                      <a:r>
                        <a:rPr lang="en-GB" sz="1400" b="1" dirty="0">
                          <a:solidFill>
                            <a:srgbClr val="000000"/>
                          </a:solidFill>
                          <a:effectLst/>
                          <a:latin typeface="Cabin" pitchFamily="2" charset="77"/>
                        </a:rPr>
                        <a:t>PRICING</a:t>
                      </a:r>
                      <a:endParaRPr lang="en-GB" sz="1400" b="0" i="0" dirty="0">
                        <a:solidFill>
                          <a:srgbClr val="000000"/>
                        </a:solidFill>
                        <a:effectLst/>
                        <a:latin typeface="Cabin" pitchFamily="2" charset="77"/>
                        <a:cs typeface="Asterisk Sans Pro Reg" panose="02000000000000000000" pitchFamily="2"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0" dirty="0">
                          <a:solidFill>
                            <a:srgbClr val="000000"/>
                          </a:solidFill>
                          <a:effectLst/>
                          <a:latin typeface="Cabin" pitchFamily="2" charset="77"/>
                        </a:rPr>
                        <a:t>$69.95</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95">
                        <a:alpha val="9804"/>
                      </a:srgbClr>
                    </a:solidFill>
                  </a:tcPr>
                </a:tc>
                <a:tc>
                  <a:txBody>
                    <a:bodyPr/>
                    <a:lstStyle/>
                    <a:p>
                      <a:pPr algn="ctr" fontAlgn="base">
                        <a:lnSpc>
                          <a:spcPct val="100000"/>
                        </a:lnSpc>
                      </a:pPr>
                      <a:r>
                        <a:rPr lang="en-GB" sz="1400" b="0" dirty="0">
                          <a:solidFill>
                            <a:srgbClr val="000000"/>
                          </a:solidFill>
                          <a:effectLst/>
                          <a:latin typeface="Cabin" pitchFamily="2" charset="77"/>
                        </a:rPr>
                        <a:t>35</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95">
                        <a:alpha val="9804"/>
                      </a:srgbClr>
                    </a:solidFill>
                  </a:tcPr>
                </a:tc>
                <a:tc>
                  <a:txBody>
                    <a:bodyPr/>
                    <a:lstStyle/>
                    <a:p>
                      <a:pPr algn="ctr" fontAlgn="base">
                        <a:lnSpc>
                          <a:spcPct val="100000"/>
                        </a:lnSpc>
                      </a:pPr>
                      <a:r>
                        <a:rPr lang="en-GB" sz="1400" b="0" dirty="0">
                          <a:solidFill>
                            <a:srgbClr val="000000"/>
                          </a:solidFill>
                          <a:effectLst/>
                          <a:latin typeface="Cabin" pitchFamily="2" charset="77"/>
                        </a:rPr>
                        <a:t>-</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95">
                        <a:alpha val="9804"/>
                      </a:srgbClr>
                    </a:solidFill>
                  </a:tcPr>
                </a:tc>
                <a:tc>
                  <a:txBody>
                    <a:bodyPr/>
                    <a:lstStyle/>
                    <a:p>
                      <a:pPr algn="ctr" fontAlgn="base">
                        <a:lnSpc>
                          <a:spcPct val="100000"/>
                        </a:lnSpc>
                      </a:pPr>
                      <a:r>
                        <a:rPr lang="en-GB" sz="1400" b="0" dirty="0">
                          <a:solidFill>
                            <a:srgbClr val="000000"/>
                          </a:solidFill>
                          <a:effectLst/>
                          <a:latin typeface="Cabin" pitchFamily="2" charset="77"/>
                        </a:rPr>
                        <a:t>$59.95</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0" dirty="0">
                          <a:solidFill>
                            <a:srgbClr val="000000"/>
                          </a:solidFill>
                          <a:effectLst/>
                          <a:latin typeface="Cabin" pitchFamily="2" charset="77"/>
                        </a:rPr>
                        <a:t>27</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0" dirty="0">
                          <a:solidFill>
                            <a:srgbClr val="000000"/>
                          </a:solidFill>
                          <a:effectLst/>
                          <a:latin typeface="Cabin" pitchFamily="2" charset="77"/>
                        </a:rPr>
                        <a:t>-</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0" dirty="0">
                          <a:solidFill>
                            <a:srgbClr val="000000"/>
                          </a:solidFill>
                          <a:effectLst/>
                          <a:latin typeface="Cabin" pitchFamily="2" charset="77"/>
                        </a:rPr>
                        <a:t>$49.95</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F90">
                        <a:alpha val="10196"/>
                      </a:srgbClr>
                    </a:solidFill>
                  </a:tcPr>
                </a:tc>
                <a:tc>
                  <a:txBody>
                    <a:bodyPr/>
                    <a:lstStyle/>
                    <a:p>
                      <a:pPr algn="ctr" fontAlgn="base">
                        <a:lnSpc>
                          <a:spcPct val="100000"/>
                        </a:lnSpc>
                      </a:pPr>
                      <a:r>
                        <a:rPr lang="en-GB" sz="1400" b="0" dirty="0">
                          <a:solidFill>
                            <a:srgbClr val="000000"/>
                          </a:solidFill>
                          <a:effectLst/>
                          <a:latin typeface="Cabin" pitchFamily="2" charset="77"/>
                        </a:rPr>
                        <a:t>20</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F90">
                        <a:alpha val="10196"/>
                      </a:srgbClr>
                    </a:solidFill>
                  </a:tcPr>
                </a:tc>
                <a:tc>
                  <a:txBody>
                    <a:bodyPr/>
                    <a:lstStyle/>
                    <a:p>
                      <a:pPr algn="ctr" fontAlgn="base">
                        <a:lnSpc>
                          <a:spcPct val="100000"/>
                        </a:lnSpc>
                      </a:pPr>
                      <a:r>
                        <a:rPr lang="en-GB" sz="1400" b="0" dirty="0">
                          <a:solidFill>
                            <a:srgbClr val="000000"/>
                          </a:solidFill>
                          <a:effectLst/>
                          <a:latin typeface="Cabin" pitchFamily="2" charset="77"/>
                        </a:rPr>
                        <a:t>-</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F90">
                        <a:alpha val="10196"/>
                      </a:srgbClr>
                    </a:solidFill>
                  </a:tcPr>
                </a:tc>
                <a:extLst>
                  <a:ext uri="{0D108BD9-81ED-4DB2-BD59-A6C34878D82A}">
                    <a16:rowId xmlns:a16="http://schemas.microsoft.com/office/drawing/2014/main" val="3750136410"/>
                  </a:ext>
                </a:extLst>
              </a:tr>
              <a:tr h="870555">
                <a:tc>
                  <a:txBody>
                    <a:bodyPr/>
                    <a:lstStyle/>
                    <a:p>
                      <a:pPr algn="ctr" fontAlgn="base">
                        <a:lnSpc>
                          <a:spcPct val="100000"/>
                        </a:lnSpc>
                      </a:pPr>
                      <a:r>
                        <a:rPr lang="en-GB" sz="1400" b="1" dirty="0">
                          <a:solidFill>
                            <a:srgbClr val="000000"/>
                          </a:solidFill>
                          <a:effectLst/>
                          <a:latin typeface="Cabin" pitchFamily="2" charset="77"/>
                        </a:rPr>
                        <a:t>PREFERRED</a:t>
                      </a:r>
                    </a:p>
                    <a:p>
                      <a:pPr algn="ctr" fontAlgn="base">
                        <a:lnSpc>
                          <a:spcPct val="100000"/>
                        </a:lnSpc>
                      </a:pPr>
                      <a:r>
                        <a:rPr lang="en-GB" sz="1400" b="1" dirty="0">
                          <a:solidFill>
                            <a:srgbClr val="000000"/>
                          </a:solidFill>
                          <a:effectLst/>
                          <a:latin typeface="Cabin" pitchFamily="2" charset="77"/>
                        </a:rPr>
                        <a:t>CUSTOMER</a:t>
                      </a:r>
                    </a:p>
                    <a:p>
                      <a:pPr algn="ctr" fontAlgn="base">
                        <a:lnSpc>
                          <a:spcPct val="100000"/>
                        </a:lnSpc>
                      </a:pPr>
                      <a:r>
                        <a:rPr lang="en-GB" sz="1400" b="1" dirty="0">
                          <a:solidFill>
                            <a:srgbClr val="000000"/>
                          </a:solidFill>
                          <a:effectLst/>
                          <a:latin typeface="Cabin" pitchFamily="2" charset="77"/>
                        </a:rPr>
                        <a:t>PRICING</a:t>
                      </a:r>
                      <a:endParaRPr lang="en-GB" sz="1400" b="0" i="0" dirty="0">
                        <a:solidFill>
                          <a:srgbClr val="000000"/>
                        </a:solidFill>
                        <a:effectLst/>
                        <a:latin typeface="Cabin" pitchFamily="2" charset="77"/>
                        <a:cs typeface="Asterisk Sans Pro Reg" panose="02000000000000000000" pitchFamily="2"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0" u="none" strike="noStrike">
                          <a:solidFill>
                            <a:srgbClr val="000000"/>
                          </a:solidFill>
                          <a:effectLst/>
                          <a:latin typeface="Cabin" pitchFamily="2" charset="77"/>
                        </a:rPr>
                        <a:t>$69.95</a:t>
                      </a:r>
                      <a:endParaRPr lang="en-GB" sz="1400" b="0" i="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95">
                        <a:alpha val="9804"/>
                      </a:srgbClr>
                    </a:solidFill>
                  </a:tcPr>
                </a:tc>
                <a:tc>
                  <a:txBody>
                    <a:bodyPr/>
                    <a:lstStyle/>
                    <a:p>
                      <a:pPr algn="ctr" fontAlgn="base">
                        <a:lnSpc>
                          <a:spcPct val="100000"/>
                        </a:lnSpc>
                      </a:pPr>
                      <a:r>
                        <a:rPr lang="en-GB" sz="1400" b="0" dirty="0">
                          <a:solidFill>
                            <a:srgbClr val="000000"/>
                          </a:solidFill>
                          <a:effectLst/>
                          <a:latin typeface="Cabin" pitchFamily="2" charset="77"/>
                        </a:rPr>
                        <a:t>27</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95">
                        <a:alpha val="9804"/>
                      </a:srgbClr>
                    </a:solidFill>
                  </a:tcPr>
                </a:tc>
                <a:tc>
                  <a:txBody>
                    <a:bodyPr/>
                    <a:lstStyle/>
                    <a:p>
                      <a:pPr algn="ctr" fontAlgn="base">
                        <a:lnSpc>
                          <a:spcPct val="100000"/>
                        </a:lnSpc>
                      </a:pPr>
                      <a:r>
                        <a:rPr lang="en-GB" sz="1400" b="0" dirty="0">
                          <a:solidFill>
                            <a:srgbClr val="000000"/>
                          </a:solidFill>
                          <a:effectLst/>
                          <a:latin typeface="Cabin" pitchFamily="2" charset="77"/>
                        </a:rPr>
                        <a:t>$5</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95">
                        <a:alpha val="9804"/>
                      </a:srgbClr>
                    </a:solidFill>
                  </a:tcPr>
                </a:tc>
                <a:tc>
                  <a:txBody>
                    <a:bodyPr/>
                    <a:lstStyle/>
                    <a:p>
                      <a:pPr algn="ctr" fontAlgn="base">
                        <a:lnSpc>
                          <a:spcPct val="100000"/>
                        </a:lnSpc>
                      </a:pPr>
                      <a:r>
                        <a:rPr lang="en-GB" sz="1400" b="0" u="none" strike="noStrike" dirty="0">
                          <a:solidFill>
                            <a:srgbClr val="000000"/>
                          </a:solidFill>
                          <a:effectLst/>
                          <a:latin typeface="Cabin" pitchFamily="2" charset="77"/>
                        </a:rPr>
                        <a:t>$59.95</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0">
                          <a:solidFill>
                            <a:srgbClr val="000000"/>
                          </a:solidFill>
                          <a:effectLst/>
                          <a:latin typeface="Cabin" pitchFamily="2" charset="77"/>
                        </a:rPr>
                        <a:t>19</a:t>
                      </a:r>
                      <a:endParaRPr lang="en-GB" sz="1400" b="0" i="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0" dirty="0">
                          <a:solidFill>
                            <a:srgbClr val="000000"/>
                          </a:solidFill>
                          <a:effectLst/>
                          <a:latin typeface="Cabin" pitchFamily="2" charset="77"/>
                        </a:rPr>
                        <a:t>$5</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ct val="100000"/>
                        </a:lnSpc>
                      </a:pPr>
                      <a:r>
                        <a:rPr lang="en-GB" sz="1400" b="0" u="none" strike="noStrike" dirty="0">
                          <a:solidFill>
                            <a:srgbClr val="000000"/>
                          </a:solidFill>
                          <a:effectLst/>
                          <a:latin typeface="Cabin" pitchFamily="2" charset="77"/>
                        </a:rPr>
                        <a:t>$49.95</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F90">
                        <a:alpha val="10196"/>
                      </a:srgbClr>
                    </a:solidFill>
                  </a:tcPr>
                </a:tc>
                <a:tc>
                  <a:txBody>
                    <a:bodyPr/>
                    <a:lstStyle/>
                    <a:p>
                      <a:pPr algn="ctr" fontAlgn="base">
                        <a:lnSpc>
                          <a:spcPct val="100000"/>
                        </a:lnSpc>
                      </a:pPr>
                      <a:r>
                        <a:rPr lang="en-GB" sz="1400" b="0" dirty="0">
                          <a:solidFill>
                            <a:srgbClr val="000000"/>
                          </a:solidFill>
                          <a:effectLst/>
                          <a:latin typeface="Cabin" pitchFamily="2" charset="77"/>
                        </a:rPr>
                        <a:t>13</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F90">
                        <a:alpha val="10196"/>
                      </a:srgbClr>
                    </a:solidFill>
                  </a:tcPr>
                </a:tc>
                <a:tc>
                  <a:txBody>
                    <a:bodyPr/>
                    <a:lstStyle/>
                    <a:p>
                      <a:pPr algn="ctr" fontAlgn="base">
                        <a:lnSpc>
                          <a:spcPct val="100000"/>
                        </a:lnSpc>
                      </a:pPr>
                      <a:r>
                        <a:rPr lang="en-GB" sz="1400" b="0" dirty="0">
                          <a:solidFill>
                            <a:srgbClr val="000000"/>
                          </a:solidFill>
                          <a:effectLst/>
                          <a:latin typeface="Cabin" pitchFamily="2" charset="77"/>
                        </a:rPr>
                        <a:t>$5</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F90">
                        <a:alpha val="10196"/>
                      </a:srgbClr>
                    </a:solidFill>
                  </a:tcPr>
                </a:tc>
                <a:extLst>
                  <a:ext uri="{0D108BD9-81ED-4DB2-BD59-A6C34878D82A}">
                    <a16:rowId xmlns:a16="http://schemas.microsoft.com/office/drawing/2014/main" val="4138053882"/>
                  </a:ext>
                </a:extLst>
              </a:tr>
              <a:tr h="870555">
                <a:tc>
                  <a:txBody>
                    <a:bodyPr/>
                    <a:lstStyle/>
                    <a:p>
                      <a:pPr algn="ctr" fontAlgn="base">
                        <a:lnSpc>
                          <a:spcPct val="100000"/>
                        </a:lnSpc>
                      </a:pPr>
                      <a:r>
                        <a:rPr lang="en-GB" sz="1400" b="1" dirty="0">
                          <a:solidFill>
                            <a:srgbClr val="000000"/>
                          </a:solidFill>
                          <a:effectLst/>
                          <a:latin typeface="Cabin" pitchFamily="2" charset="77"/>
                        </a:rPr>
                        <a:t>RETAIL </a:t>
                      </a:r>
                    </a:p>
                    <a:p>
                      <a:pPr algn="ctr" fontAlgn="base">
                        <a:lnSpc>
                          <a:spcPct val="100000"/>
                        </a:lnSpc>
                      </a:pPr>
                      <a:r>
                        <a:rPr lang="en-GB" sz="1400" b="1" dirty="0">
                          <a:solidFill>
                            <a:srgbClr val="000000"/>
                          </a:solidFill>
                          <a:effectLst/>
                          <a:latin typeface="Cabin" pitchFamily="2" charset="77"/>
                        </a:rPr>
                        <a:t>CUSTOMER</a:t>
                      </a:r>
                    </a:p>
                    <a:p>
                      <a:pPr algn="ctr" fontAlgn="base">
                        <a:lnSpc>
                          <a:spcPct val="100000"/>
                        </a:lnSpc>
                      </a:pPr>
                      <a:r>
                        <a:rPr lang="en-GB" sz="1400" b="1" dirty="0">
                          <a:solidFill>
                            <a:srgbClr val="000000"/>
                          </a:solidFill>
                          <a:effectLst/>
                          <a:latin typeface="Cabin" pitchFamily="2" charset="77"/>
                        </a:rPr>
                        <a:t>PRICING</a:t>
                      </a:r>
                      <a:endParaRPr lang="en-GB" sz="1400" b="0" i="0" dirty="0">
                        <a:solidFill>
                          <a:srgbClr val="000000"/>
                        </a:solidFill>
                        <a:effectLst/>
                        <a:latin typeface="Cabin" pitchFamily="2" charset="77"/>
                        <a:cs typeface="Asterisk Sans Pro Reg" panose="02000000000000000000" pitchFamily="2"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ase">
                        <a:lnSpc>
                          <a:spcPct val="100000"/>
                        </a:lnSpc>
                      </a:pPr>
                      <a:r>
                        <a:rPr lang="en-GB" sz="1400" b="0" u="none" strike="noStrike">
                          <a:solidFill>
                            <a:srgbClr val="000000"/>
                          </a:solidFill>
                          <a:effectLst/>
                          <a:latin typeface="Cabin" pitchFamily="2" charset="77"/>
                        </a:rPr>
                        <a:t>$79.95</a:t>
                      </a:r>
                      <a:endParaRPr lang="en-GB" sz="1400" b="0" i="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5095">
                        <a:alpha val="9804"/>
                      </a:srgbClr>
                    </a:solidFill>
                  </a:tcPr>
                </a:tc>
                <a:tc>
                  <a:txBody>
                    <a:bodyPr/>
                    <a:lstStyle/>
                    <a:p>
                      <a:pPr algn="ctr" fontAlgn="base">
                        <a:lnSpc>
                          <a:spcPct val="100000"/>
                        </a:lnSpc>
                      </a:pPr>
                      <a:r>
                        <a:rPr lang="en-GB" sz="1400" b="0" dirty="0">
                          <a:solidFill>
                            <a:srgbClr val="000000"/>
                          </a:solidFill>
                          <a:effectLst/>
                          <a:latin typeface="Cabin" pitchFamily="2" charset="77"/>
                        </a:rPr>
                        <a:t>35</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5095">
                        <a:alpha val="9804"/>
                      </a:srgbClr>
                    </a:solidFill>
                  </a:tcPr>
                </a:tc>
                <a:tc>
                  <a:txBody>
                    <a:bodyPr/>
                    <a:lstStyle/>
                    <a:p>
                      <a:pPr algn="ctr" fontAlgn="base">
                        <a:lnSpc>
                          <a:spcPct val="100000"/>
                        </a:lnSpc>
                      </a:pPr>
                      <a:r>
                        <a:rPr lang="en-GB" sz="1400" b="0" dirty="0">
                          <a:solidFill>
                            <a:srgbClr val="000000"/>
                          </a:solidFill>
                          <a:effectLst/>
                          <a:latin typeface="Cabin" pitchFamily="2" charset="77"/>
                        </a:rPr>
                        <a:t>$10</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5095">
                        <a:alpha val="9804"/>
                      </a:srgbClr>
                    </a:solidFill>
                  </a:tcPr>
                </a:tc>
                <a:tc>
                  <a:txBody>
                    <a:bodyPr/>
                    <a:lstStyle/>
                    <a:p>
                      <a:pPr algn="ctr" fontAlgn="base">
                        <a:lnSpc>
                          <a:spcPct val="100000"/>
                        </a:lnSpc>
                      </a:pPr>
                      <a:r>
                        <a:rPr lang="en-GB" sz="1400" b="0" u="none" strike="noStrike" dirty="0">
                          <a:solidFill>
                            <a:srgbClr val="000000"/>
                          </a:solidFill>
                          <a:effectLst/>
                          <a:latin typeface="Cabin" pitchFamily="2" charset="77"/>
                        </a:rPr>
                        <a:t>$74.95</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ase">
                        <a:lnSpc>
                          <a:spcPct val="100000"/>
                        </a:lnSpc>
                      </a:pPr>
                      <a:r>
                        <a:rPr lang="en-GB" sz="1400" b="0">
                          <a:solidFill>
                            <a:srgbClr val="000000"/>
                          </a:solidFill>
                          <a:effectLst/>
                          <a:latin typeface="Cabin" pitchFamily="2" charset="77"/>
                        </a:rPr>
                        <a:t>27</a:t>
                      </a:r>
                      <a:endParaRPr lang="en-GB" sz="1400" b="0" i="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ase">
                        <a:lnSpc>
                          <a:spcPct val="100000"/>
                        </a:lnSpc>
                      </a:pPr>
                      <a:r>
                        <a:rPr lang="en-GB" sz="1400" b="0">
                          <a:solidFill>
                            <a:srgbClr val="000000"/>
                          </a:solidFill>
                          <a:effectLst/>
                          <a:latin typeface="Cabin" pitchFamily="2" charset="77"/>
                        </a:rPr>
                        <a:t>$15</a:t>
                      </a:r>
                      <a:endParaRPr lang="en-GB" sz="1400" b="0" i="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ase">
                        <a:lnSpc>
                          <a:spcPct val="100000"/>
                        </a:lnSpc>
                      </a:pPr>
                      <a:r>
                        <a:rPr lang="en-GB" sz="1400" b="0">
                          <a:solidFill>
                            <a:srgbClr val="000000"/>
                          </a:solidFill>
                          <a:effectLst/>
                          <a:latin typeface="Cabin" pitchFamily="2" charset="77"/>
                        </a:rPr>
                        <a:t>$69.95</a:t>
                      </a:r>
                      <a:endParaRPr lang="en-GB" sz="1400" b="0" i="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164F90">
                        <a:alpha val="10196"/>
                      </a:srgbClr>
                    </a:solidFill>
                  </a:tcPr>
                </a:tc>
                <a:tc>
                  <a:txBody>
                    <a:bodyPr/>
                    <a:lstStyle/>
                    <a:p>
                      <a:pPr algn="ctr" fontAlgn="base">
                        <a:lnSpc>
                          <a:spcPct val="100000"/>
                        </a:lnSpc>
                      </a:pPr>
                      <a:r>
                        <a:rPr lang="en-GB" sz="1400" b="0" dirty="0">
                          <a:solidFill>
                            <a:srgbClr val="000000"/>
                          </a:solidFill>
                          <a:effectLst/>
                          <a:latin typeface="Cabin" pitchFamily="2" charset="77"/>
                        </a:rPr>
                        <a:t>20</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164F90">
                        <a:alpha val="10196"/>
                      </a:srgbClr>
                    </a:solidFill>
                  </a:tcPr>
                </a:tc>
                <a:tc>
                  <a:txBody>
                    <a:bodyPr/>
                    <a:lstStyle/>
                    <a:p>
                      <a:pPr algn="ctr" fontAlgn="base">
                        <a:lnSpc>
                          <a:spcPct val="100000"/>
                        </a:lnSpc>
                      </a:pPr>
                      <a:r>
                        <a:rPr lang="en-GB" sz="1400" b="0" dirty="0">
                          <a:solidFill>
                            <a:srgbClr val="000000"/>
                          </a:solidFill>
                          <a:effectLst/>
                          <a:latin typeface="Cabin" pitchFamily="2" charset="77"/>
                        </a:rPr>
                        <a:t>$20</a:t>
                      </a:r>
                      <a:endParaRPr lang="en-GB" sz="1400" b="0" i="0" dirty="0">
                        <a:solidFill>
                          <a:srgbClr val="000000"/>
                        </a:solidFill>
                        <a:effectLst/>
                        <a:latin typeface="Cabin" pitchFamily="2" charset="77"/>
                        <a:cs typeface="Asterisk Sans Pro Reg" panose="02000000000000000000" pitchFamily="2" charset="0"/>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164F90">
                        <a:alpha val="10196"/>
                      </a:srgbClr>
                    </a:solidFill>
                  </a:tcPr>
                </a:tc>
                <a:extLst>
                  <a:ext uri="{0D108BD9-81ED-4DB2-BD59-A6C34878D82A}">
                    <a16:rowId xmlns:a16="http://schemas.microsoft.com/office/drawing/2014/main" val="2531665852"/>
                  </a:ext>
                </a:extLst>
              </a:tr>
            </a:tbl>
          </a:graphicData>
        </a:graphic>
      </p:graphicFrame>
    </p:spTree>
    <p:extLst>
      <p:ext uri="{BB962C8B-B14F-4D97-AF65-F5344CB8AC3E}">
        <p14:creationId xmlns:p14="http://schemas.microsoft.com/office/powerpoint/2010/main" val="3111117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66893-53C2-8151-7DA1-0D425BAFE509}"/>
            </a:ext>
          </a:extLst>
        </p:cNvPr>
        <p:cNvGrpSpPr/>
        <p:nvPr/>
      </p:nvGrpSpPr>
      <p:grpSpPr>
        <a:xfrm>
          <a:off x="0" y="0"/>
          <a:ext cx="0" cy="0"/>
          <a:chOff x="0" y="0"/>
          <a:chExt cx="0" cy="0"/>
        </a:xfrm>
      </p:grpSpPr>
      <p:pic>
        <p:nvPicPr>
          <p:cNvPr id="4" name="Picture 3" descr="A person wearing a hoodie and sunglasses&#10;&#10;Description automatically generated">
            <a:extLst>
              <a:ext uri="{FF2B5EF4-FFF2-40B4-BE49-F238E27FC236}">
                <a16:creationId xmlns:a16="http://schemas.microsoft.com/office/drawing/2014/main" id="{B322192E-D29E-6A90-F6F1-ACBB04BA49F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7" name="Rectangle 6">
            <a:extLst>
              <a:ext uri="{FF2B5EF4-FFF2-40B4-BE49-F238E27FC236}">
                <a16:creationId xmlns:a16="http://schemas.microsoft.com/office/drawing/2014/main" id="{CDF7F0CA-A520-0774-4788-01AD63695055}"/>
              </a:ext>
            </a:extLst>
          </p:cNvPr>
          <p:cNvSpPr/>
          <p:nvPr/>
        </p:nvSpPr>
        <p:spPr>
          <a:xfrm>
            <a:off x="-2" y="0"/>
            <a:ext cx="12192000" cy="6858000"/>
          </a:xfrm>
          <a:prstGeom prst="rect">
            <a:avLst/>
          </a:prstGeom>
          <a:solidFill>
            <a:srgbClr val="000000">
              <a:alpha val="3764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2C8536-49F3-9E6E-BAC6-4550E70B3DD0}"/>
              </a:ext>
            </a:extLst>
          </p:cNvPr>
          <p:cNvSpPr txBox="1"/>
          <p:nvPr/>
        </p:nvSpPr>
        <p:spPr>
          <a:xfrm>
            <a:off x="798624" y="929670"/>
            <a:ext cx="6327551" cy="954107"/>
          </a:xfrm>
          <a:prstGeom prst="rect">
            <a:avLst/>
          </a:prstGeom>
          <a:noFill/>
        </p:spPr>
        <p:txBody>
          <a:bodyPr wrap="square" rtlCol="0">
            <a:spAutoFit/>
          </a:bodyPr>
          <a:lstStyle/>
          <a:p>
            <a:r>
              <a:rPr lang="en-US" sz="2800" b="1" u="none" strike="noStrike" spc="300" dirty="0">
                <a:solidFill>
                  <a:schemeClr val="bg1"/>
                </a:solidFill>
                <a:effectLst/>
                <a:latin typeface="Cabin" pitchFamily="2" charset="77"/>
                <a:cs typeface="Asterisk Sans Pro SBd" panose="02000000000000000000" pitchFamily="2" charset="0"/>
              </a:rPr>
              <a:t>REAL RESULTS,</a:t>
            </a:r>
          </a:p>
          <a:p>
            <a:r>
              <a:rPr lang="en-US" sz="2800" b="1" u="none" strike="noStrike" spc="300" dirty="0">
                <a:solidFill>
                  <a:schemeClr val="bg1"/>
                </a:solidFill>
                <a:effectLst/>
                <a:latin typeface="Cabin" pitchFamily="2" charset="77"/>
                <a:cs typeface="Asterisk Sans Pro SBd" panose="02000000000000000000" pitchFamily="2" charset="0"/>
              </a:rPr>
              <a:t>REAL STORIES</a:t>
            </a:r>
          </a:p>
        </p:txBody>
      </p:sp>
      <p:sp>
        <p:nvSpPr>
          <p:cNvPr id="6" name="TextBox 5">
            <a:extLst>
              <a:ext uri="{FF2B5EF4-FFF2-40B4-BE49-F238E27FC236}">
                <a16:creationId xmlns:a16="http://schemas.microsoft.com/office/drawing/2014/main" id="{60B3A5A4-8A9C-1CA5-274B-6B9CCCFC27CB}"/>
              </a:ext>
            </a:extLst>
          </p:cNvPr>
          <p:cNvSpPr txBox="1"/>
          <p:nvPr/>
        </p:nvSpPr>
        <p:spPr>
          <a:xfrm>
            <a:off x="798622" y="1883777"/>
            <a:ext cx="5490967" cy="338554"/>
          </a:xfrm>
          <a:prstGeom prst="rect">
            <a:avLst/>
          </a:prstGeom>
          <a:noFill/>
        </p:spPr>
        <p:txBody>
          <a:bodyPr wrap="square" rtlCol="0">
            <a:spAutoFit/>
          </a:bodyPr>
          <a:lstStyle/>
          <a:p>
            <a:r>
              <a:rPr lang="en-US" sz="1600" b="1" u="none" strike="noStrike" dirty="0">
                <a:solidFill>
                  <a:schemeClr val="bg1"/>
                </a:solidFill>
                <a:effectLst/>
                <a:latin typeface="Cabin SemiBold" pitchFamily="2" charset="77"/>
                <a:cs typeface="Asterisk Sans Pro Reg" panose="02000000000000000000" pitchFamily="2" charset="0"/>
              </a:rPr>
              <a:t>Hear from those who’ve tried it first-hand! </a:t>
            </a:r>
          </a:p>
        </p:txBody>
      </p:sp>
    </p:spTree>
    <p:extLst>
      <p:ext uri="{BB962C8B-B14F-4D97-AF65-F5344CB8AC3E}">
        <p14:creationId xmlns:p14="http://schemas.microsoft.com/office/powerpoint/2010/main" val="4069658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7735-39F8-0DDA-DA8E-DF9DFBA72D2B}"/>
            </a:ext>
          </a:extLst>
        </p:cNvPr>
        <p:cNvGrpSpPr/>
        <p:nvPr/>
      </p:nvGrpSpPr>
      <p:grpSpPr>
        <a:xfrm>
          <a:off x="0" y="0"/>
          <a:ext cx="0" cy="0"/>
          <a:chOff x="0" y="0"/>
          <a:chExt cx="0" cy="0"/>
        </a:xfrm>
      </p:grpSpPr>
      <p:pic>
        <p:nvPicPr>
          <p:cNvPr id="3" name="Picture 2" descr="A close-up of a mountain&#10;&#10;Description automatically generated">
            <a:extLst>
              <a:ext uri="{FF2B5EF4-FFF2-40B4-BE49-F238E27FC236}">
                <a16:creationId xmlns:a16="http://schemas.microsoft.com/office/drawing/2014/main" id="{2A60F40A-A491-B1B3-13E5-AAA3AB2504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3E416C8-ADA4-5F42-E517-D7F1CBCE34B0}"/>
              </a:ext>
            </a:extLst>
          </p:cNvPr>
          <p:cNvSpPr/>
          <p:nvPr/>
        </p:nvSpPr>
        <p:spPr>
          <a:xfrm>
            <a:off x="0" y="8643"/>
            <a:ext cx="12192000" cy="6858000"/>
          </a:xfrm>
          <a:prstGeom prst="rect">
            <a:avLst/>
          </a:prstGeom>
          <a:solidFill>
            <a:schemeClr val="tx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2526C7-DB07-A4A2-E70E-296858093875}"/>
              </a:ext>
            </a:extLst>
          </p:cNvPr>
          <p:cNvSpPr txBox="1"/>
          <p:nvPr/>
        </p:nvSpPr>
        <p:spPr>
          <a:xfrm>
            <a:off x="774584" y="2142174"/>
            <a:ext cx="5407914" cy="584775"/>
          </a:xfrm>
          <a:prstGeom prst="rect">
            <a:avLst/>
          </a:prstGeom>
          <a:noFill/>
        </p:spPr>
        <p:txBody>
          <a:bodyPr wrap="square">
            <a:spAutoFit/>
          </a:bodyPr>
          <a:lstStyle/>
          <a:p>
            <a:r>
              <a:rPr lang="en-GB" sz="1600" b="1" dirty="0">
                <a:solidFill>
                  <a:schemeClr val="bg1"/>
                </a:solidFill>
                <a:effectLst/>
                <a:latin typeface="Cabin SemiBold" pitchFamily="2" charset="77"/>
                <a:cs typeface="Asterisk Sans Pro Reg" panose="02000000000000000000" pitchFamily="2" charset="0"/>
              </a:rPr>
              <a:t>“I’m so excited about </a:t>
            </a:r>
            <a:r>
              <a:rPr lang="en-GB" sz="1600" b="1" dirty="0" err="1">
                <a:solidFill>
                  <a:schemeClr val="bg1"/>
                </a:solidFill>
                <a:effectLst/>
                <a:latin typeface="Cabin SemiBold" pitchFamily="2" charset="77"/>
                <a:cs typeface="Asterisk Sans Pro Reg" panose="02000000000000000000" pitchFamily="2" charset="0"/>
              </a:rPr>
              <a:t>Cellergize</a:t>
            </a:r>
            <a:r>
              <a:rPr lang="en-GB" sz="1600" b="1" dirty="0">
                <a:solidFill>
                  <a:schemeClr val="bg1"/>
                </a:solidFill>
                <a:effectLst/>
                <a:latin typeface="Cabin SemiBold" pitchFamily="2" charset="77"/>
                <a:cs typeface="Asterisk Sans Pro Reg" panose="02000000000000000000" pitchFamily="2" charset="0"/>
              </a:rPr>
              <a:t>. Knowing these will help the performance of the patches is amazing!”</a:t>
            </a:r>
          </a:p>
        </p:txBody>
      </p:sp>
      <p:sp>
        <p:nvSpPr>
          <p:cNvPr id="9" name="TextBox 8">
            <a:extLst>
              <a:ext uri="{FF2B5EF4-FFF2-40B4-BE49-F238E27FC236}">
                <a16:creationId xmlns:a16="http://schemas.microsoft.com/office/drawing/2014/main" id="{E104E80F-AFEB-504B-BCEB-CEF7A365E3D9}"/>
              </a:ext>
            </a:extLst>
          </p:cNvPr>
          <p:cNvSpPr txBox="1"/>
          <p:nvPr/>
        </p:nvSpPr>
        <p:spPr>
          <a:xfrm>
            <a:off x="774584" y="4182449"/>
            <a:ext cx="5407914" cy="1077218"/>
          </a:xfrm>
          <a:prstGeom prst="rect">
            <a:avLst/>
          </a:prstGeom>
          <a:noFill/>
        </p:spPr>
        <p:txBody>
          <a:bodyPr wrap="square" lIns="91440" tIns="45720" rIns="91440" bIns="45720" anchor="t">
            <a:spAutoFit/>
          </a:bodyPr>
          <a:lstStyle/>
          <a:p>
            <a:r>
              <a:rPr lang="en-GB" sz="1600" b="1" dirty="0">
                <a:solidFill>
                  <a:schemeClr val="bg1"/>
                </a:solidFill>
                <a:latin typeface="Cabin SemiBold" pitchFamily="2" charset="77"/>
                <a:ea typeface="+mn-lt"/>
                <a:cs typeface="Asterisk Sans Pro Reg" panose="02000000000000000000" pitchFamily="2" charset="0"/>
              </a:rPr>
              <a:t>"</a:t>
            </a:r>
            <a:r>
              <a:rPr lang="en-GB" sz="1600" b="1" dirty="0">
                <a:solidFill>
                  <a:schemeClr val="bg1"/>
                </a:solidFill>
                <a:effectLst/>
                <a:latin typeface="Cabin SemiBold" pitchFamily="2" charset="77"/>
                <a:ea typeface="+mn-lt"/>
                <a:cs typeface="Asterisk Sans Pro Reg" panose="02000000000000000000" pitchFamily="2" charset="0"/>
              </a:rPr>
              <a:t>This product is </a:t>
            </a:r>
            <a:r>
              <a:rPr lang="en-GB" sz="1600" b="1" dirty="0">
                <a:solidFill>
                  <a:schemeClr val="bg1"/>
                </a:solidFill>
                <a:latin typeface="Cabin SemiBold" pitchFamily="2" charset="77"/>
                <a:ea typeface="+mn-lt"/>
                <a:cs typeface="Asterisk Sans Pro Reg" panose="02000000000000000000" pitchFamily="2" charset="0"/>
              </a:rPr>
              <a:t>absolutely </a:t>
            </a:r>
            <a:r>
              <a:rPr lang="en-GB" sz="1600" b="1" dirty="0">
                <a:solidFill>
                  <a:schemeClr val="bg1"/>
                </a:solidFill>
                <a:effectLst/>
                <a:latin typeface="Cabin SemiBold" pitchFamily="2" charset="77"/>
                <a:ea typeface="+mn-lt"/>
                <a:cs typeface="Asterisk Sans Pro Reg" panose="02000000000000000000" pitchFamily="2" charset="0"/>
              </a:rPr>
              <a:t>extraordinary</a:t>
            </a:r>
            <a:r>
              <a:rPr lang="en-GB" sz="1600" b="1" dirty="0">
                <a:solidFill>
                  <a:schemeClr val="bg1"/>
                </a:solidFill>
                <a:latin typeface="Cabin SemiBold" pitchFamily="2" charset="77"/>
                <a:ea typeface="+mn-lt"/>
                <a:cs typeface="Asterisk Sans Pro Reg" panose="02000000000000000000" pitchFamily="2" charset="0"/>
              </a:rPr>
              <a:t>! </a:t>
            </a:r>
            <a:r>
              <a:rPr lang="en-GB" sz="1600" b="1" dirty="0">
                <a:solidFill>
                  <a:schemeClr val="bg1"/>
                </a:solidFill>
                <a:effectLst/>
                <a:latin typeface="Cabin SemiBold" pitchFamily="2" charset="77"/>
                <a:ea typeface="+mn-lt"/>
                <a:cs typeface="Asterisk Sans Pro Reg" panose="02000000000000000000" pitchFamily="2" charset="0"/>
              </a:rPr>
              <a:t>I </a:t>
            </a:r>
            <a:r>
              <a:rPr lang="en-GB" sz="1600" b="1" dirty="0">
                <a:solidFill>
                  <a:schemeClr val="bg1"/>
                </a:solidFill>
                <a:latin typeface="Cabin SemiBold" pitchFamily="2" charset="77"/>
                <a:ea typeface="+mn-lt"/>
                <a:cs typeface="Asterisk Sans Pro Reg" panose="02000000000000000000" pitchFamily="2" charset="0"/>
              </a:rPr>
              <a:t>can’t </a:t>
            </a:r>
            <a:r>
              <a:rPr lang="en-GB" sz="1600" b="1" dirty="0">
                <a:solidFill>
                  <a:schemeClr val="bg1"/>
                </a:solidFill>
                <a:effectLst/>
                <a:latin typeface="Cabin SemiBold" pitchFamily="2" charset="77"/>
                <a:ea typeface="+mn-lt"/>
                <a:cs typeface="Asterisk Sans Pro Reg" panose="02000000000000000000" pitchFamily="2" charset="0"/>
              </a:rPr>
              <a:t>wait </a:t>
            </a:r>
            <a:r>
              <a:rPr lang="en-GB" sz="1600" b="1" dirty="0">
                <a:solidFill>
                  <a:schemeClr val="bg1"/>
                </a:solidFill>
                <a:latin typeface="Cabin SemiBold" pitchFamily="2" charset="77"/>
                <a:ea typeface="+mn-lt"/>
                <a:cs typeface="Asterisk Sans Pro Reg" panose="02000000000000000000" pitchFamily="2" charset="0"/>
              </a:rPr>
              <a:t>for </a:t>
            </a:r>
            <a:r>
              <a:rPr lang="en-GB" sz="1600" b="1" dirty="0">
                <a:solidFill>
                  <a:schemeClr val="bg1"/>
                </a:solidFill>
                <a:effectLst/>
                <a:latin typeface="Cabin SemiBold" pitchFamily="2" charset="77"/>
                <a:ea typeface="+mn-lt"/>
                <a:cs typeface="Asterisk Sans Pro Reg" panose="02000000000000000000" pitchFamily="2" charset="0"/>
              </a:rPr>
              <a:t>it </a:t>
            </a:r>
            <a:r>
              <a:rPr lang="en-GB" sz="1600" b="1" dirty="0">
                <a:solidFill>
                  <a:schemeClr val="bg1"/>
                </a:solidFill>
                <a:latin typeface="Cabin SemiBold" pitchFamily="2" charset="77"/>
                <a:ea typeface="+mn-lt"/>
                <a:cs typeface="Asterisk Sans Pro Reg" panose="02000000000000000000" pitchFamily="2" charset="0"/>
              </a:rPr>
              <a:t>to launch</a:t>
            </a:r>
            <a:r>
              <a:rPr lang="en-GB" sz="1600" b="1" dirty="0">
                <a:solidFill>
                  <a:schemeClr val="bg1"/>
                </a:solidFill>
                <a:effectLst/>
                <a:latin typeface="Cabin SemiBold" pitchFamily="2" charset="77"/>
                <a:ea typeface="+mn-lt"/>
                <a:cs typeface="Asterisk Sans Pro Reg" panose="02000000000000000000" pitchFamily="2" charset="0"/>
              </a:rPr>
              <a:t>. </a:t>
            </a:r>
            <a:r>
              <a:rPr lang="en-GB" sz="1600" b="1" dirty="0">
                <a:solidFill>
                  <a:schemeClr val="bg1"/>
                </a:solidFill>
                <a:latin typeface="Cabin SemiBold" pitchFamily="2" charset="77"/>
                <a:ea typeface="+mn-lt"/>
                <a:cs typeface="Asterisk Sans Pro Reg" panose="02000000000000000000" pitchFamily="2" charset="0"/>
              </a:rPr>
              <a:t>With </a:t>
            </a:r>
            <a:r>
              <a:rPr lang="en-GB" sz="1600" b="1" dirty="0" err="1">
                <a:solidFill>
                  <a:schemeClr val="bg1"/>
                </a:solidFill>
                <a:latin typeface="Cabin SemiBold" pitchFamily="2" charset="77"/>
                <a:ea typeface="+mn-lt"/>
                <a:cs typeface="Asterisk Sans Pro Reg" panose="02000000000000000000" pitchFamily="2" charset="0"/>
              </a:rPr>
              <a:t>Cellergize</a:t>
            </a:r>
            <a:r>
              <a:rPr lang="en-GB" sz="1600" b="1" dirty="0">
                <a:solidFill>
                  <a:schemeClr val="bg1"/>
                </a:solidFill>
                <a:latin typeface="Cabin SemiBold" pitchFamily="2" charset="77"/>
                <a:ea typeface="+mn-lt"/>
                <a:cs typeface="Asterisk Sans Pro Reg" panose="02000000000000000000" pitchFamily="2" charset="0"/>
              </a:rPr>
              <a:t>, </a:t>
            </a:r>
            <a:r>
              <a:rPr lang="en-GB" sz="1600" b="1" dirty="0" err="1">
                <a:solidFill>
                  <a:schemeClr val="bg1"/>
                </a:solidFill>
                <a:effectLst/>
                <a:latin typeface="Cabin SemiBold" pitchFamily="2" charset="77"/>
                <a:ea typeface="+mn-lt"/>
                <a:cs typeface="Asterisk Sans Pro Reg" panose="02000000000000000000" pitchFamily="2" charset="0"/>
              </a:rPr>
              <a:t>LifeWave</a:t>
            </a:r>
            <a:r>
              <a:rPr lang="en-GB" sz="1600" b="1" dirty="0">
                <a:solidFill>
                  <a:schemeClr val="bg1"/>
                </a:solidFill>
                <a:effectLst/>
                <a:latin typeface="Cabin SemiBold" pitchFamily="2" charset="77"/>
                <a:ea typeface="+mn-lt"/>
                <a:cs typeface="Asterisk Sans Pro Reg" panose="02000000000000000000" pitchFamily="2" charset="0"/>
              </a:rPr>
              <a:t> X39 and the other patches </a:t>
            </a:r>
            <a:r>
              <a:rPr lang="en-GB" sz="1600" b="1" dirty="0">
                <a:solidFill>
                  <a:schemeClr val="bg1"/>
                </a:solidFill>
                <a:latin typeface="Cabin SemiBold" pitchFamily="2" charset="77"/>
                <a:ea typeface="+mn-lt"/>
                <a:cs typeface="Asterisk Sans Pro Reg" panose="02000000000000000000" pitchFamily="2" charset="0"/>
              </a:rPr>
              <a:t>feel like they </a:t>
            </a:r>
            <a:r>
              <a:rPr lang="en-GB" sz="1600" b="1" dirty="0">
                <a:solidFill>
                  <a:schemeClr val="bg1"/>
                </a:solidFill>
                <a:effectLst/>
                <a:latin typeface="Cabin SemiBold" pitchFamily="2" charset="77"/>
                <a:ea typeface="+mn-lt"/>
                <a:cs typeface="Asterisk Sans Pro Reg" panose="02000000000000000000" pitchFamily="2" charset="0"/>
              </a:rPr>
              <a:t>work even more </a:t>
            </a:r>
            <a:r>
              <a:rPr lang="en-GB" sz="1600" b="1" dirty="0">
                <a:solidFill>
                  <a:schemeClr val="bg1"/>
                </a:solidFill>
                <a:latin typeface="Cabin SemiBold" pitchFamily="2" charset="77"/>
                <a:ea typeface="+mn-lt"/>
                <a:cs typeface="Asterisk Sans Pro Reg" panose="02000000000000000000" pitchFamily="2" charset="0"/>
              </a:rPr>
              <a:t>seamlessly together</a:t>
            </a:r>
            <a:r>
              <a:rPr lang="en-GB" sz="1600" b="1" dirty="0">
                <a:solidFill>
                  <a:schemeClr val="bg1"/>
                </a:solidFill>
                <a:effectLst/>
                <a:latin typeface="Cabin SemiBold" pitchFamily="2" charset="77"/>
                <a:ea typeface="+mn-lt"/>
                <a:cs typeface="Asterisk Sans Pro Reg" panose="02000000000000000000" pitchFamily="2" charset="0"/>
              </a:rPr>
              <a:t>. I </a:t>
            </a:r>
            <a:r>
              <a:rPr lang="en-GB" sz="1600" b="1" dirty="0">
                <a:solidFill>
                  <a:schemeClr val="bg1"/>
                </a:solidFill>
                <a:latin typeface="Cabin SemiBold" pitchFamily="2" charset="77"/>
                <a:ea typeface="+mn-lt"/>
                <a:cs typeface="Asterisk Sans Pro Reg" panose="02000000000000000000" pitchFamily="2" charset="0"/>
              </a:rPr>
              <a:t>absolutely </a:t>
            </a:r>
            <a:r>
              <a:rPr lang="en-GB" sz="1600" b="1" dirty="0">
                <a:solidFill>
                  <a:schemeClr val="bg1"/>
                </a:solidFill>
                <a:effectLst/>
                <a:latin typeface="Cabin SemiBold" pitchFamily="2" charset="77"/>
                <a:ea typeface="+mn-lt"/>
                <a:cs typeface="Asterisk Sans Pro Reg" panose="02000000000000000000" pitchFamily="2" charset="0"/>
              </a:rPr>
              <a:t>love this product</a:t>
            </a:r>
            <a:r>
              <a:rPr lang="en-GB" sz="1600" b="1" dirty="0">
                <a:solidFill>
                  <a:schemeClr val="bg1"/>
                </a:solidFill>
                <a:latin typeface="Cabin SemiBold" pitchFamily="2" charset="77"/>
                <a:ea typeface="+mn-lt"/>
                <a:cs typeface="Asterisk Sans Pro Reg" panose="02000000000000000000" pitchFamily="2" charset="0"/>
              </a:rPr>
              <a:t>!"</a:t>
            </a:r>
            <a:endParaRPr lang="en-US" sz="1600" b="1" dirty="0">
              <a:solidFill>
                <a:schemeClr val="bg1"/>
              </a:solidFill>
              <a:latin typeface="Cabin SemiBold" pitchFamily="2" charset="77"/>
              <a:cs typeface="Asterisk Sans Pro Reg" panose="02000000000000000000" pitchFamily="2" charset="0"/>
            </a:endParaRPr>
          </a:p>
        </p:txBody>
      </p:sp>
      <p:sp>
        <p:nvSpPr>
          <p:cNvPr id="10" name="TextBox 9">
            <a:extLst>
              <a:ext uri="{FF2B5EF4-FFF2-40B4-BE49-F238E27FC236}">
                <a16:creationId xmlns:a16="http://schemas.microsoft.com/office/drawing/2014/main" id="{021533B1-2DCA-D677-314D-2C1592AD3F0A}"/>
              </a:ext>
            </a:extLst>
          </p:cNvPr>
          <p:cNvSpPr txBox="1"/>
          <p:nvPr/>
        </p:nvSpPr>
        <p:spPr>
          <a:xfrm>
            <a:off x="774584" y="3119447"/>
            <a:ext cx="5474970" cy="584775"/>
          </a:xfrm>
          <a:prstGeom prst="rect">
            <a:avLst/>
          </a:prstGeom>
          <a:noFill/>
        </p:spPr>
        <p:txBody>
          <a:bodyPr wrap="square" lIns="91440" tIns="45720" rIns="91440" bIns="45720" anchor="t">
            <a:spAutoFit/>
          </a:bodyPr>
          <a:lstStyle/>
          <a:p>
            <a:r>
              <a:rPr lang="en-GB" sz="1600" b="1" dirty="0">
                <a:solidFill>
                  <a:schemeClr val="bg1"/>
                </a:solidFill>
                <a:latin typeface="Cabin SemiBold" pitchFamily="2" charset="77"/>
                <a:ea typeface="+mn-lt"/>
                <a:cs typeface="Asterisk Sans Pro Reg" panose="02000000000000000000" pitchFamily="2" charset="0"/>
              </a:rPr>
              <a:t>"I absolutely love</a:t>
            </a:r>
            <a:r>
              <a:rPr lang="en-GB" sz="1600" b="1" dirty="0">
                <a:solidFill>
                  <a:schemeClr val="bg1"/>
                </a:solidFill>
                <a:effectLst/>
                <a:latin typeface="Cabin SemiBold" pitchFamily="2" charset="77"/>
                <a:ea typeface="+mn-lt"/>
                <a:cs typeface="Asterisk Sans Pro Reg" panose="02000000000000000000" pitchFamily="2" charset="0"/>
              </a:rPr>
              <a:t> the </a:t>
            </a:r>
            <a:r>
              <a:rPr lang="en-GB" sz="1600" b="1" dirty="0">
                <a:solidFill>
                  <a:schemeClr val="bg1"/>
                </a:solidFill>
                <a:latin typeface="Cabin SemiBold" pitchFamily="2" charset="77"/>
                <a:ea typeface="+mn-lt"/>
                <a:cs typeface="Asterisk Sans Pro Reg" panose="02000000000000000000" pitchFamily="2" charset="0"/>
              </a:rPr>
              <a:t>taste, and it gives me the perfect boost of </a:t>
            </a:r>
            <a:r>
              <a:rPr lang="en-GB" sz="1600" b="1" dirty="0">
                <a:solidFill>
                  <a:schemeClr val="bg1"/>
                </a:solidFill>
                <a:effectLst/>
                <a:latin typeface="Cabin SemiBold" pitchFamily="2" charset="77"/>
                <a:ea typeface="+mn-lt"/>
                <a:cs typeface="Asterisk Sans Pro Reg" panose="02000000000000000000" pitchFamily="2" charset="0"/>
              </a:rPr>
              <a:t>energy and focus </a:t>
            </a:r>
            <a:r>
              <a:rPr lang="en-GB" sz="1600" b="1" dirty="0">
                <a:solidFill>
                  <a:schemeClr val="bg1"/>
                </a:solidFill>
                <a:latin typeface="Cabin SemiBold" pitchFamily="2" charset="77"/>
                <a:ea typeface="+mn-lt"/>
                <a:cs typeface="Asterisk Sans Pro Reg" panose="02000000000000000000" pitchFamily="2" charset="0"/>
              </a:rPr>
              <a:t>to tackle </a:t>
            </a:r>
            <a:r>
              <a:rPr lang="en-GB" sz="1600" b="1" dirty="0">
                <a:solidFill>
                  <a:schemeClr val="bg1"/>
                </a:solidFill>
                <a:effectLst/>
                <a:latin typeface="Cabin SemiBold" pitchFamily="2" charset="77"/>
                <a:ea typeface="+mn-lt"/>
                <a:cs typeface="Asterisk Sans Pro Reg" panose="02000000000000000000" pitchFamily="2" charset="0"/>
              </a:rPr>
              <a:t>the day ahead</a:t>
            </a:r>
            <a:r>
              <a:rPr lang="en-GB" sz="1600" b="1" dirty="0">
                <a:solidFill>
                  <a:schemeClr val="bg1"/>
                </a:solidFill>
                <a:latin typeface="Cabin SemiBold" pitchFamily="2" charset="77"/>
                <a:ea typeface="+mn-lt"/>
                <a:cs typeface="Asterisk Sans Pro Reg" panose="02000000000000000000" pitchFamily="2" charset="0"/>
              </a:rPr>
              <a:t>!"</a:t>
            </a:r>
            <a:endParaRPr lang="en-US" sz="1600" b="1" dirty="0">
              <a:solidFill>
                <a:schemeClr val="bg1"/>
              </a:solidFill>
              <a:latin typeface="Cabin SemiBold" pitchFamily="2" charset="77"/>
              <a:cs typeface="Asterisk Sans Pro Reg" panose="02000000000000000000" pitchFamily="2" charset="0"/>
            </a:endParaRPr>
          </a:p>
        </p:txBody>
      </p:sp>
      <p:sp>
        <p:nvSpPr>
          <p:cNvPr id="12" name="TextBox 11">
            <a:extLst>
              <a:ext uri="{FF2B5EF4-FFF2-40B4-BE49-F238E27FC236}">
                <a16:creationId xmlns:a16="http://schemas.microsoft.com/office/drawing/2014/main" id="{4BAA23CA-6109-C4DF-043D-C7689C7E1C6C}"/>
              </a:ext>
            </a:extLst>
          </p:cNvPr>
          <p:cNvSpPr txBox="1"/>
          <p:nvPr/>
        </p:nvSpPr>
        <p:spPr>
          <a:xfrm>
            <a:off x="6870584" y="4673852"/>
            <a:ext cx="4293110" cy="584775"/>
          </a:xfrm>
          <a:prstGeom prst="rect">
            <a:avLst/>
          </a:prstGeom>
          <a:noFill/>
        </p:spPr>
        <p:txBody>
          <a:bodyPr wrap="square">
            <a:spAutoFit/>
          </a:bodyPr>
          <a:lstStyle/>
          <a:p>
            <a:r>
              <a:rPr lang="en-GB" sz="1600" b="1" dirty="0">
                <a:solidFill>
                  <a:schemeClr val="bg1"/>
                </a:solidFill>
                <a:effectLst/>
                <a:latin typeface="Cabin SemiBold" pitchFamily="2" charset="77"/>
                <a:cs typeface="Asterisk Sans Pro Reg" panose="02000000000000000000" pitchFamily="2" charset="0"/>
              </a:rPr>
              <a:t>“</a:t>
            </a:r>
            <a:r>
              <a:rPr lang="en-GB" sz="1600" b="1" dirty="0" err="1">
                <a:solidFill>
                  <a:schemeClr val="bg1"/>
                </a:solidFill>
                <a:effectLst/>
                <a:latin typeface="Cabin SemiBold" pitchFamily="2" charset="77"/>
                <a:cs typeface="Asterisk Sans Pro Reg" panose="02000000000000000000" pitchFamily="2" charset="0"/>
              </a:rPr>
              <a:t>Cellergize</a:t>
            </a:r>
            <a:r>
              <a:rPr lang="en-GB" sz="1600" b="1" dirty="0">
                <a:solidFill>
                  <a:schemeClr val="bg1"/>
                </a:solidFill>
                <a:effectLst/>
                <a:latin typeface="Cabin SemiBold" pitchFamily="2" charset="77"/>
                <a:cs typeface="Asterisk Sans Pro Reg" panose="02000000000000000000" pitchFamily="2" charset="0"/>
              </a:rPr>
              <a:t> Morning </a:t>
            </a:r>
            <a:r>
              <a:rPr lang="en-GB" sz="1600" b="1" dirty="0">
                <a:solidFill>
                  <a:schemeClr val="bg1"/>
                </a:solidFill>
                <a:latin typeface="Cabin SemiBold" pitchFamily="2" charset="77"/>
                <a:cs typeface="Asterisk Sans Pro Reg" panose="02000000000000000000" pitchFamily="2" charset="0"/>
              </a:rPr>
              <a:t>is </a:t>
            </a:r>
            <a:r>
              <a:rPr lang="en-GB" sz="1600" b="1" dirty="0">
                <a:solidFill>
                  <a:schemeClr val="bg1"/>
                </a:solidFill>
                <a:effectLst/>
                <a:latin typeface="Cabin SemiBold" pitchFamily="2" charset="77"/>
                <a:cs typeface="Asterisk Sans Pro Reg" panose="02000000000000000000" pitchFamily="2" charset="0"/>
              </a:rPr>
              <a:t>great. The taste was awesome. It picked me up in the morning.”</a:t>
            </a:r>
          </a:p>
        </p:txBody>
      </p:sp>
      <p:sp>
        <p:nvSpPr>
          <p:cNvPr id="13" name="TextBox 12">
            <a:extLst>
              <a:ext uri="{FF2B5EF4-FFF2-40B4-BE49-F238E27FC236}">
                <a16:creationId xmlns:a16="http://schemas.microsoft.com/office/drawing/2014/main" id="{F3FCF66B-9B97-558C-360B-77B8A39F6361}"/>
              </a:ext>
            </a:extLst>
          </p:cNvPr>
          <p:cNvSpPr txBox="1"/>
          <p:nvPr/>
        </p:nvSpPr>
        <p:spPr>
          <a:xfrm>
            <a:off x="6878203" y="3411835"/>
            <a:ext cx="4293110" cy="830997"/>
          </a:xfrm>
          <a:prstGeom prst="rect">
            <a:avLst/>
          </a:prstGeom>
          <a:noFill/>
        </p:spPr>
        <p:txBody>
          <a:bodyPr wrap="square" lIns="91440" tIns="45720" rIns="91440" bIns="45720" anchor="t">
            <a:spAutoFit/>
          </a:bodyPr>
          <a:lstStyle/>
          <a:p>
            <a:r>
              <a:rPr lang="en-GB" sz="1600" b="1" dirty="0">
                <a:solidFill>
                  <a:schemeClr val="bg1"/>
                </a:solidFill>
                <a:latin typeface="Cabin SemiBold" pitchFamily="2" charset="77"/>
                <a:ea typeface="+mn-lt"/>
                <a:cs typeface="Asterisk Sans Pro Reg" panose="02000000000000000000" pitchFamily="2" charset="0"/>
              </a:rPr>
              <a:t>"I'm so excited to have these available to complement the patches and support overall wellness!"</a:t>
            </a:r>
            <a:endParaRPr lang="en-US" sz="1600" b="1" dirty="0">
              <a:solidFill>
                <a:schemeClr val="bg1"/>
              </a:solidFill>
              <a:latin typeface="Cabin SemiBold" pitchFamily="2" charset="77"/>
              <a:cs typeface="Asterisk Sans Pro Reg" panose="02000000000000000000" pitchFamily="2" charset="0"/>
            </a:endParaRPr>
          </a:p>
        </p:txBody>
      </p:sp>
      <p:sp>
        <p:nvSpPr>
          <p:cNvPr id="14" name="TextBox 13">
            <a:extLst>
              <a:ext uri="{FF2B5EF4-FFF2-40B4-BE49-F238E27FC236}">
                <a16:creationId xmlns:a16="http://schemas.microsoft.com/office/drawing/2014/main" id="{CB35EACB-8C63-3855-F38D-AFCB619199F1}"/>
              </a:ext>
            </a:extLst>
          </p:cNvPr>
          <p:cNvSpPr txBox="1"/>
          <p:nvPr/>
        </p:nvSpPr>
        <p:spPr>
          <a:xfrm>
            <a:off x="6878204" y="2142174"/>
            <a:ext cx="4261867" cy="1077218"/>
          </a:xfrm>
          <a:prstGeom prst="rect">
            <a:avLst/>
          </a:prstGeom>
          <a:noFill/>
        </p:spPr>
        <p:txBody>
          <a:bodyPr wrap="square">
            <a:spAutoFit/>
          </a:bodyPr>
          <a:lstStyle/>
          <a:p>
            <a:r>
              <a:rPr lang="en-GB" sz="1600" b="1" dirty="0">
                <a:solidFill>
                  <a:schemeClr val="bg1"/>
                </a:solidFill>
                <a:effectLst/>
                <a:latin typeface="Cabin SemiBold" pitchFamily="2" charset="77"/>
                <a:cs typeface="Asterisk Sans Pro Reg" panose="02000000000000000000" pitchFamily="2" charset="0"/>
              </a:rPr>
              <a:t>“I sampled </a:t>
            </a:r>
            <a:r>
              <a:rPr lang="en-GB" sz="1600" b="1" dirty="0" err="1">
                <a:solidFill>
                  <a:schemeClr val="bg1"/>
                </a:solidFill>
                <a:effectLst/>
                <a:latin typeface="Cabin SemiBold" pitchFamily="2" charset="77"/>
                <a:cs typeface="Asterisk Sans Pro Reg" panose="02000000000000000000" pitchFamily="2" charset="0"/>
              </a:rPr>
              <a:t>Cellergize</a:t>
            </a:r>
            <a:r>
              <a:rPr lang="en-GB" sz="1600" b="1" dirty="0">
                <a:solidFill>
                  <a:schemeClr val="bg1"/>
                </a:solidFill>
                <a:effectLst/>
                <a:latin typeface="Cabin SemiBold" pitchFamily="2" charset="77"/>
                <a:cs typeface="Asterisk Sans Pro Reg" panose="02000000000000000000" pitchFamily="2" charset="0"/>
              </a:rPr>
              <a:t> Morning and found that I felt this amazing energy flow from head to toe. Great taste! I am anxious for them to be ready for ordering.”</a:t>
            </a:r>
          </a:p>
        </p:txBody>
      </p:sp>
      <p:sp>
        <p:nvSpPr>
          <p:cNvPr id="4" name="TextBox 3">
            <a:extLst>
              <a:ext uri="{FF2B5EF4-FFF2-40B4-BE49-F238E27FC236}">
                <a16:creationId xmlns:a16="http://schemas.microsoft.com/office/drawing/2014/main" id="{E43BE3E5-E930-4D4C-9A7C-340C2FBEDD3D}"/>
              </a:ext>
            </a:extLst>
          </p:cNvPr>
          <p:cNvSpPr txBox="1"/>
          <p:nvPr/>
        </p:nvSpPr>
        <p:spPr>
          <a:xfrm>
            <a:off x="897635" y="851012"/>
            <a:ext cx="10396729" cy="523220"/>
          </a:xfrm>
          <a:prstGeom prst="rect">
            <a:avLst/>
          </a:prstGeom>
          <a:noFill/>
        </p:spPr>
        <p:txBody>
          <a:bodyPr wrap="square" rtlCol="0">
            <a:spAutoFit/>
          </a:bodyPr>
          <a:lstStyle/>
          <a:p>
            <a:pPr algn="ctr"/>
            <a:r>
              <a:rPr lang="en-US" sz="2800" b="1" u="none" strike="noStrike" spc="300" dirty="0">
                <a:solidFill>
                  <a:schemeClr val="bg1"/>
                </a:solidFill>
                <a:effectLst/>
                <a:latin typeface="Cabin" pitchFamily="2" charset="77"/>
                <a:cs typeface="Asterisk Sans Pro SBd" panose="02000000000000000000" pitchFamily="2" charset="0"/>
              </a:rPr>
              <a:t>A SELECTION OF BRAND PARTNER TESTIMONIALS</a:t>
            </a:r>
          </a:p>
        </p:txBody>
      </p:sp>
    </p:spTree>
    <p:extLst>
      <p:ext uri="{BB962C8B-B14F-4D97-AF65-F5344CB8AC3E}">
        <p14:creationId xmlns:p14="http://schemas.microsoft.com/office/powerpoint/2010/main" val="937318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text on a black background&#10;&#10;Description automatically generated">
            <a:extLst>
              <a:ext uri="{FF2B5EF4-FFF2-40B4-BE49-F238E27FC236}">
                <a16:creationId xmlns:a16="http://schemas.microsoft.com/office/drawing/2014/main" id="{0DA4673A-B004-25D2-5E0C-0DB799324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6559" y="4768491"/>
            <a:ext cx="1505651" cy="464278"/>
          </a:xfrm>
          <a:prstGeom prst="rect">
            <a:avLst/>
          </a:prstGeom>
        </p:spPr>
      </p:pic>
      <p:grpSp>
        <p:nvGrpSpPr>
          <p:cNvPr id="21" name="Group 20">
            <a:extLst>
              <a:ext uri="{FF2B5EF4-FFF2-40B4-BE49-F238E27FC236}">
                <a16:creationId xmlns:a16="http://schemas.microsoft.com/office/drawing/2014/main" id="{E69F340B-018D-AF2E-4478-AC4A418094E8}"/>
              </a:ext>
            </a:extLst>
          </p:cNvPr>
          <p:cNvGrpSpPr/>
          <p:nvPr/>
        </p:nvGrpSpPr>
        <p:grpSpPr>
          <a:xfrm>
            <a:off x="5065307" y="3634325"/>
            <a:ext cx="1788157" cy="548369"/>
            <a:chOff x="5201920" y="4795183"/>
            <a:chExt cx="1788157" cy="548369"/>
          </a:xfrm>
        </p:grpSpPr>
        <p:pic>
          <p:nvPicPr>
            <p:cNvPr id="16" name="Picture 15" descr="A blue letter in a white circle&#10;&#10;Description automatically generated">
              <a:extLst>
                <a:ext uri="{FF2B5EF4-FFF2-40B4-BE49-F238E27FC236}">
                  <a16:creationId xmlns:a16="http://schemas.microsoft.com/office/drawing/2014/main" id="{245F022E-77E7-95B3-6046-1A21868F83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1920" y="4836497"/>
              <a:ext cx="507055" cy="507055"/>
            </a:xfrm>
            <a:prstGeom prst="rect">
              <a:avLst/>
            </a:prstGeom>
          </p:spPr>
        </p:pic>
        <p:pic>
          <p:nvPicPr>
            <p:cNvPr id="18" name="Picture 17" descr="A blue and white logo&#10;&#10;Description automatically generated">
              <a:extLst>
                <a:ext uri="{FF2B5EF4-FFF2-40B4-BE49-F238E27FC236}">
                  <a16:creationId xmlns:a16="http://schemas.microsoft.com/office/drawing/2014/main" id="{7A29F6AD-96D3-67D5-D060-70CFE27A932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42471" y="4818655"/>
              <a:ext cx="507055" cy="507055"/>
            </a:xfrm>
            <a:prstGeom prst="rect">
              <a:avLst/>
            </a:prstGeom>
          </p:spPr>
        </p:pic>
        <p:pic>
          <p:nvPicPr>
            <p:cNvPr id="20" name="Picture 19" descr="A white circle with blue text&#10;&#10;Description automatically generated">
              <a:extLst>
                <a:ext uri="{FF2B5EF4-FFF2-40B4-BE49-F238E27FC236}">
                  <a16:creationId xmlns:a16="http://schemas.microsoft.com/office/drawing/2014/main" id="{50BFB965-F8C6-6399-B4EA-586FCA49F83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83022" y="4795183"/>
              <a:ext cx="507055" cy="507055"/>
            </a:xfrm>
            <a:prstGeom prst="rect">
              <a:avLst/>
            </a:prstGeom>
          </p:spPr>
        </p:pic>
      </p:grpSp>
      <p:sp>
        <p:nvSpPr>
          <p:cNvPr id="23" name="TextBox 22">
            <a:extLst>
              <a:ext uri="{FF2B5EF4-FFF2-40B4-BE49-F238E27FC236}">
                <a16:creationId xmlns:a16="http://schemas.microsoft.com/office/drawing/2014/main" id="{C19FE40C-2680-105E-1DB5-3E916C207227}"/>
              </a:ext>
            </a:extLst>
          </p:cNvPr>
          <p:cNvSpPr txBox="1"/>
          <p:nvPr/>
        </p:nvSpPr>
        <p:spPr>
          <a:xfrm>
            <a:off x="2911385" y="3190212"/>
            <a:ext cx="6096000" cy="307777"/>
          </a:xfrm>
          <a:prstGeom prst="rect">
            <a:avLst/>
          </a:prstGeom>
          <a:noFill/>
        </p:spPr>
        <p:txBody>
          <a:bodyPr wrap="square">
            <a:spAutoFit/>
          </a:bodyPr>
          <a:lstStyle/>
          <a:p>
            <a:pPr algn="ctr">
              <a:spcBef>
                <a:spcPct val="20000"/>
              </a:spcBef>
              <a:defRPr/>
            </a:pPr>
            <a:r>
              <a:rPr lang="en-US" sz="1400" b="1" dirty="0">
                <a:solidFill>
                  <a:schemeClr val="bg1"/>
                </a:solidFill>
                <a:latin typeface="Cabin" pitchFamily="2" charset="77"/>
              </a:rPr>
              <a:t>FOLLOW US</a:t>
            </a:r>
            <a:endParaRPr lang="en-GB" sz="1400" b="1" dirty="0">
              <a:solidFill>
                <a:schemeClr val="bg1"/>
              </a:solidFill>
              <a:latin typeface="Cabin" pitchFamily="2" charset="77"/>
            </a:endParaRPr>
          </a:p>
        </p:txBody>
      </p:sp>
      <p:sp>
        <p:nvSpPr>
          <p:cNvPr id="4" name="TextBox 3">
            <a:extLst>
              <a:ext uri="{FF2B5EF4-FFF2-40B4-BE49-F238E27FC236}">
                <a16:creationId xmlns:a16="http://schemas.microsoft.com/office/drawing/2014/main" id="{F026709B-3A16-63B2-2091-09F607A9C75E}"/>
              </a:ext>
            </a:extLst>
          </p:cNvPr>
          <p:cNvSpPr txBox="1"/>
          <p:nvPr/>
        </p:nvSpPr>
        <p:spPr>
          <a:xfrm>
            <a:off x="1705535" y="945586"/>
            <a:ext cx="8780929" cy="830997"/>
          </a:xfrm>
          <a:prstGeom prst="rect">
            <a:avLst/>
          </a:prstGeom>
          <a:noFill/>
        </p:spPr>
        <p:txBody>
          <a:bodyPr wrap="square" rtlCol="0">
            <a:spAutoFit/>
          </a:bodyPr>
          <a:lstStyle/>
          <a:p>
            <a:pPr algn="ctr"/>
            <a:r>
              <a:rPr lang="en-IE" sz="4800" b="1" u="none" strike="noStrike" spc="600" dirty="0">
                <a:solidFill>
                  <a:schemeClr val="bg1"/>
                </a:solidFill>
                <a:effectLst/>
                <a:latin typeface="Cabin" pitchFamily="2" charset="77"/>
                <a:cs typeface="Asterisk Sans Pro Reg" panose="02000000000000000000" pitchFamily="2" charset="0"/>
              </a:rPr>
              <a:t>LIFEWAVE NUTRITION</a:t>
            </a:r>
          </a:p>
        </p:txBody>
      </p:sp>
      <p:sp>
        <p:nvSpPr>
          <p:cNvPr id="2" name="TextBox 1">
            <a:extLst>
              <a:ext uri="{FF2B5EF4-FFF2-40B4-BE49-F238E27FC236}">
                <a16:creationId xmlns:a16="http://schemas.microsoft.com/office/drawing/2014/main" id="{175337DD-FD04-8839-74FB-5268755EB4B8}"/>
              </a:ext>
            </a:extLst>
          </p:cNvPr>
          <p:cNvSpPr txBox="1"/>
          <p:nvPr/>
        </p:nvSpPr>
        <p:spPr>
          <a:xfrm>
            <a:off x="1705535" y="1776583"/>
            <a:ext cx="8780929" cy="830997"/>
          </a:xfrm>
          <a:prstGeom prst="rect">
            <a:avLst/>
          </a:prstGeom>
          <a:noFill/>
        </p:spPr>
        <p:txBody>
          <a:bodyPr wrap="square" rtlCol="0">
            <a:spAutoFit/>
          </a:bodyPr>
          <a:lstStyle/>
          <a:p>
            <a:pPr algn="ctr"/>
            <a:r>
              <a:rPr lang="en-IE" sz="4800" b="1" u="none" strike="noStrike" spc="600" dirty="0">
                <a:solidFill>
                  <a:schemeClr val="bg1"/>
                </a:solidFill>
                <a:effectLst/>
                <a:latin typeface="Cabin" pitchFamily="2" charset="77"/>
                <a:cs typeface="Asterisk Sans Pro Reg" panose="02000000000000000000" pitchFamily="2" charset="0"/>
              </a:rPr>
              <a:t>CELLERGIZE MORNING</a:t>
            </a:r>
          </a:p>
        </p:txBody>
      </p:sp>
      <p:sp>
        <p:nvSpPr>
          <p:cNvPr id="3" name="TextBox 2">
            <a:extLst>
              <a:ext uri="{FF2B5EF4-FFF2-40B4-BE49-F238E27FC236}">
                <a16:creationId xmlns:a16="http://schemas.microsoft.com/office/drawing/2014/main" id="{661FFB66-25B3-ED44-A2F6-86B2A4FA5DDC}"/>
              </a:ext>
            </a:extLst>
          </p:cNvPr>
          <p:cNvSpPr txBox="1"/>
          <p:nvPr/>
        </p:nvSpPr>
        <p:spPr>
          <a:xfrm>
            <a:off x="774584" y="5516151"/>
            <a:ext cx="10578226" cy="792525"/>
          </a:xfrm>
          <a:prstGeom prst="rect">
            <a:avLst/>
          </a:prstGeom>
          <a:noFill/>
        </p:spPr>
        <p:txBody>
          <a:bodyPr wrap="square">
            <a:spAutoFit/>
          </a:bodyPr>
          <a:lstStyle/>
          <a:p>
            <a:r>
              <a:rPr lang="en-GB" sz="1400" b="1" spc="300" dirty="0">
                <a:solidFill>
                  <a:schemeClr val="bg2"/>
                </a:solidFill>
                <a:latin typeface="Cabin" pitchFamily="2" charset="77"/>
                <a:cs typeface="Segoe UI"/>
              </a:rPr>
              <a:t>DISCLAIMER</a:t>
            </a:r>
            <a:r>
              <a:rPr lang="en-GB" sz="1400" b="1" dirty="0">
                <a:solidFill>
                  <a:schemeClr val="bg2"/>
                </a:solidFill>
                <a:latin typeface="Cabin" pitchFamily="2" charset="77"/>
                <a:cs typeface="Segoe UI"/>
              </a:rPr>
              <a:t> ​</a:t>
            </a:r>
          </a:p>
          <a:p>
            <a:r>
              <a:rPr lang="en-GB" sz="1050" dirty="0" err="1">
                <a:solidFill>
                  <a:schemeClr val="bg2"/>
                </a:solidFill>
                <a:latin typeface="Cabin" pitchFamily="2" charset="77"/>
                <a:cs typeface="Segoe UI"/>
              </a:rPr>
              <a:t>LifeWave</a:t>
            </a:r>
            <a:r>
              <a:rPr lang="en-GB" sz="1050" dirty="0">
                <a:solidFill>
                  <a:schemeClr val="bg2"/>
                </a:solidFill>
                <a:latin typeface="Cabin" pitchFamily="2" charset="77"/>
                <a:cs typeface="Segoe UI"/>
              </a:rPr>
              <a:t> products are for general wellness and intended only to maintain or encourage a general state of health or a healthy activity. The content provide by </a:t>
            </a:r>
            <a:r>
              <a:rPr lang="en-GB" sz="1050" dirty="0" err="1">
                <a:solidFill>
                  <a:schemeClr val="bg2"/>
                </a:solidFill>
                <a:latin typeface="Cabin" pitchFamily="2" charset="77"/>
                <a:cs typeface="Segoe UI"/>
              </a:rPr>
              <a:t>LifeWave</a:t>
            </a:r>
            <a:r>
              <a:rPr lang="en-GB" sz="1050" dirty="0">
                <a:solidFill>
                  <a:schemeClr val="bg2"/>
                </a:solidFill>
                <a:latin typeface="Cabin" pitchFamily="2" charset="77"/>
                <a:cs typeface="Segoe UI"/>
              </a:rPr>
              <a:t> is presented in summary form, is general in nature, and is provided for informational purposes only. Always consult with your physician or other qualified health care provider before embarking on a new health regimen, diet or fitness program. Do not disregard any medical advice you have received or delay in seeking it. </a:t>
            </a:r>
            <a:r>
              <a:rPr lang="en-GB" sz="1050" dirty="0" err="1">
                <a:solidFill>
                  <a:schemeClr val="bg2"/>
                </a:solidFill>
                <a:latin typeface="Cabin" pitchFamily="2" charset="77"/>
                <a:cs typeface="Segoe UI"/>
              </a:rPr>
              <a:t>LifeWave</a:t>
            </a:r>
            <a:r>
              <a:rPr lang="en-GB" sz="1050" dirty="0">
                <a:solidFill>
                  <a:schemeClr val="bg2"/>
                </a:solidFill>
                <a:latin typeface="Cabin" pitchFamily="2" charset="77"/>
                <a:cs typeface="Segoe UI"/>
              </a:rPr>
              <a:t> reserves the right to change product prices or selection.</a:t>
            </a:r>
          </a:p>
        </p:txBody>
      </p:sp>
      <p:sp>
        <p:nvSpPr>
          <p:cNvPr id="5" name="TextBox 4">
            <a:extLst>
              <a:ext uri="{FF2B5EF4-FFF2-40B4-BE49-F238E27FC236}">
                <a16:creationId xmlns:a16="http://schemas.microsoft.com/office/drawing/2014/main" id="{6E11E8B2-B905-B256-AA35-C34BD15B7E87}"/>
              </a:ext>
            </a:extLst>
          </p:cNvPr>
          <p:cNvSpPr txBox="1"/>
          <p:nvPr/>
        </p:nvSpPr>
        <p:spPr>
          <a:xfrm>
            <a:off x="9848193" y="6505903"/>
            <a:ext cx="1954924" cy="246221"/>
          </a:xfrm>
          <a:prstGeom prst="rect">
            <a:avLst/>
          </a:prstGeom>
          <a:noFill/>
        </p:spPr>
        <p:txBody>
          <a:bodyPr wrap="square" rtlCol="0">
            <a:spAutoFit/>
          </a:bodyPr>
          <a:lstStyle/>
          <a:p>
            <a:pPr algn="r"/>
            <a:r>
              <a:rPr lang="en-US" sz="1000" dirty="0">
                <a:solidFill>
                  <a:schemeClr val="bg1"/>
                </a:solidFill>
                <a:latin typeface="Cabin" pitchFamily="2" charset="77"/>
              </a:rPr>
              <a:t>PROD-EN DECK R03</a:t>
            </a:r>
          </a:p>
        </p:txBody>
      </p:sp>
    </p:spTree>
    <p:extLst>
      <p:ext uri="{BB962C8B-B14F-4D97-AF65-F5344CB8AC3E}">
        <p14:creationId xmlns:p14="http://schemas.microsoft.com/office/powerpoint/2010/main" val="2210819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0598A99-1CC0-BB52-756C-D3D0D4933CFF}"/>
              </a:ext>
            </a:extLst>
          </p:cNvPr>
          <p:cNvSpPr>
            <a:spLocks noGrp="1"/>
          </p:cNvSpPr>
          <p:nvPr>
            <p:ph type="body" sz="half" idx="2"/>
          </p:nvPr>
        </p:nvSpPr>
        <p:spPr/>
        <p:txBody>
          <a:bodyPr>
            <a:normAutofit/>
          </a:bodyPr>
          <a:lstStyle/>
          <a:p>
            <a:r>
              <a:rPr lang="en-US" dirty="0">
                <a:solidFill>
                  <a:schemeClr val="bg2"/>
                </a:solidFill>
              </a:rPr>
              <a:t>At </a:t>
            </a:r>
            <a:r>
              <a:rPr lang="en-US" dirty="0" err="1">
                <a:solidFill>
                  <a:schemeClr val="bg2"/>
                </a:solidFill>
              </a:rPr>
              <a:t>LifeWave</a:t>
            </a:r>
            <a:r>
              <a:rPr lang="en-US" dirty="0">
                <a:solidFill>
                  <a:schemeClr val="bg2"/>
                </a:solidFill>
              </a:rPr>
              <a:t>, we believe in the transformative power of synergy. Our mission is simple: to enhance your health and vitality in the best way possible.​</a:t>
            </a:r>
          </a:p>
          <a:p>
            <a:endParaRPr lang="en-US" dirty="0">
              <a:solidFill>
                <a:schemeClr val="bg2"/>
              </a:solidFill>
            </a:endParaRPr>
          </a:p>
          <a:p>
            <a:r>
              <a:rPr lang="en-US" dirty="0">
                <a:solidFill>
                  <a:schemeClr val="bg2"/>
                </a:solidFill>
              </a:rPr>
              <a:t>This vision drives our groundbreaking approach to wellness, where cutting-edge technology meets the science of nutrition. ​</a:t>
            </a:r>
          </a:p>
          <a:p>
            <a:endParaRPr lang="en-US" dirty="0">
              <a:solidFill>
                <a:schemeClr val="bg2"/>
              </a:solidFill>
            </a:endParaRPr>
          </a:p>
          <a:p>
            <a:r>
              <a:rPr lang="en-US" dirty="0">
                <a:solidFill>
                  <a:schemeClr val="bg2"/>
                </a:solidFill>
              </a:rPr>
              <a:t>Introducing </a:t>
            </a:r>
            <a:r>
              <a:rPr lang="en-US" dirty="0" err="1">
                <a:solidFill>
                  <a:schemeClr val="bg2"/>
                </a:solidFill>
              </a:rPr>
              <a:t>LifeWave</a:t>
            </a:r>
            <a:r>
              <a:rPr lang="en-US" dirty="0">
                <a:solidFill>
                  <a:schemeClr val="bg2"/>
                </a:solidFill>
              </a:rPr>
              <a:t> </a:t>
            </a:r>
            <a:r>
              <a:rPr lang="en-US" dirty="0" err="1">
                <a:solidFill>
                  <a:schemeClr val="bg2"/>
                </a:solidFill>
              </a:rPr>
              <a:t>Cellergize</a:t>
            </a:r>
            <a:r>
              <a:rPr lang="en-US" dirty="0">
                <a:solidFill>
                  <a:schemeClr val="bg2"/>
                </a:solidFill>
              </a:rPr>
              <a:t> Morning, a scientifically crafted supplement designed to complement our innovative </a:t>
            </a:r>
            <a:r>
              <a:rPr lang="en-US" dirty="0" err="1">
                <a:solidFill>
                  <a:schemeClr val="bg2"/>
                </a:solidFill>
              </a:rPr>
              <a:t>LifeWave</a:t>
            </a:r>
            <a:r>
              <a:rPr lang="en-US" dirty="0">
                <a:solidFill>
                  <a:schemeClr val="bg2"/>
                </a:solidFill>
              </a:rPr>
              <a:t> patches, offering a holistic solution to your well-being.*​</a:t>
            </a:r>
          </a:p>
        </p:txBody>
      </p:sp>
      <p:sp>
        <p:nvSpPr>
          <p:cNvPr id="2" name="TextBox 1">
            <a:extLst>
              <a:ext uri="{FF2B5EF4-FFF2-40B4-BE49-F238E27FC236}">
                <a16:creationId xmlns:a16="http://schemas.microsoft.com/office/drawing/2014/main" id="{AEC44DD7-D932-07AE-6BE3-9DDE5220202A}"/>
              </a:ext>
            </a:extLst>
          </p:cNvPr>
          <p:cNvSpPr txBox="1"/>
          <p:nvPr/>
        </p:nvSpPr>
        <p:spPr>
          <a:xfrm>
            <a:off x="698500" y="5520580"/>
            <a:ext cx="3727909" cy="439223"/>
          </a:xfrm>
          <a:prstGeom prst="rect">
            <a:avLst/>
          </a:prstGeom>
          <a:solidFill>
            <a:schemeClr val="bg1"/>
          </a:solidFill>
          <a:ln w="12700">
            <a:solidFill>
              <a:schemeClr val="tx1"/>
            </a:solidFill>
          </a:ln>
        </p:spPr>
        <p:txBody>
          <a:bodyPr wrap="square">
            <a:spAutoFit/>
          </a:bodyPr>
          <a:lstStyle/>
          <a:p>
            <a:pPr>
              <a:lnSpc>
                <a:spcPct val="150000"/>
              </a:lnSpc>
            </a:pPr>
            <a:r>
              <a:rPr lang="en-GB" sz="800" dirty="0">
                <a:latin typeface="Cabin" pitchFamily="2" charset="77"/>
                <a:cs typeface="Segoe UI"/>
              </a:rPr>
              <a:t>*These statements have not been evaluated by the Food and Drug Administration. These products are not intended to diagnose, treat, cure, or prevent any disease.</a:t>
            </a:r>
          </a:p>
        </p:txBody>
      </p:sp>
    </p:spTree>
    <p:extLst>
      <p:ext uri="{BB962C8B-B14F-4D97-AF65-F5344CB8AC3E}">
        <p14:creationId xmlns:p14="http://schemas.microsoft.com/office/powerpoint/2010/main" val="221307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98BCC4-AEDC-122C-E2B2-0FAD49920FE1}"/>
              </a:ext>
            </a:extLst>
          </p:cNvPr>
          <p:cNvSpPr>
            <a:spLocks noGrp="1"/>
          </p:cNvSpPr>
          <p:nvPr>
            <p:ph type="title"/>
          </p:nvPr>
        </p:nvSpPr>
        <p:spPr/>
        <p:txBody>
          <a:bodyPr>
            <a:normAutofit fontScale="90000"/>
          </a:bodyPr>
          <a:lstStyle/>
          <a:p>
            <a:r>
              <a:rPr lang="en-US" dirty="0">
                <a:solidFill>
                  <a:srgbClr val="164F90"/>
                </a:solidFill>
              </a:rPr>
              <a:t>WELLNESS POWERHOUSE IN EVERY SERVING</a:t>
            </a:r>
          </a:p>
        </p:txBody>
      </p:sp>
      <p:sp>
        <p:nvSpPr>
          <p:cNvPr id="7" name="Text Placeholder 6">
            <a:extLst>
              <a:ext uri="{FF2B5EF4-FFF2-40B4-BE49-F238E27FC236}">
                <a16:creationId xmlns:a16="http://schemas.microsoft.com/office/drawing/2014/main" id="{273094F6-BC21-18D9-F5DF-A61F7EE4C30B}"/>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b="0" dirty="0">
                <a:latin typeface="Cabin" pitchFamily="2" charset="77"/>
              </a:rPr>
              <a:t>5 Essential Minerals: Copper, Selenium, Zinc, Potassium, Magnesium​</a:t>
            </a:r>
          </a:p>
          <a:p>
            <a:pPr marL="285750" indent="-285750">
              <a:buFont typeface="Arial" panose="020B0604020202020204" pitchFamily="34" charset="0"/>
              <a:buChar char="•"/>
            </a:pPr>
            <a:r>
              <a:rPr lang="en-US" b="0" dirty="0">
                <a:latin typeface="Cabin" pitchFamily="2" charset="77"/>
              </a:rPr>
              <a:t>4 Amino Acids: Glycine, L-Lysine, Beta-Alanine, Citrulline​</a:t>
            </a:r>
          </a:p>
          <a:p>
            <a:pPr marL="285750" indent="-285750">
              <a:buFont typeface="Arial" panose="020B0604020202020204" pitchFamily="34" charset="0"/>
              <a:buChar char="•"/>
            </a:pPr>
            <a:r>
              <a:rPr lang="en-US" b="0" dirty="0">
                <a:latin typeface="Cabin" pitchFamily="2" charset="77"/>
              </a:rPr>
              <a:t>2 Important Electrolytes: Potassium, Magnesium​</a:t>
            </a:r>
          </a:p>
          <a:p>
            <a:pPr marL="285750" indent="-285750">
              <a:buFont typeface="Arial" panose="020B0604020202020204" pitchFamily="34" charset="0"/>
              <a:buChar char="•"/>
            </a:pPr>
            <a:r>
              <a:rPr lang="en-US" b="0" dirty="0">
                <a:latin typeface="Cabin" pitchFamily="2" charset="77"/>
              </a:rPr>
              <a:t>1 Vital Vitamin: Vitamin C​</a:t>
            </a:r>
          </a:p>
          <a:p>
            <a:pPr marL="285750" indent="-285750">
              <a:buFont typeface="Arial" panose="020B0604020202020204" pitchFamily="34" charset="0"/>
              <a:buChar char="•"/>
            </a:pPr>
            <a:r>
              <a:rPr lang="en-US" b="0" dirty="0">
                <a:latin typeface="Cabin" pitchFamily="2" charset="77"/>
              </a:rPr>
              <a:t>1 Plant extract: </a:t>
            </a:r>
            <a:r>
              <a:rPr lang="en-US" b="0" dirty="0" err="1">
                <a:latin typeface="Cabin" pitchFamily="2" charset="77"/>
              </a:rPr>
              <a:t>CyanthOx</a:t>
            </a:r>
            <a:r>
              <a:rPr lang="en-US" b="0" dirty="0">
                <a:latin typeface="Cabin" pitchFamily="2" charset="77"/>
              </a:rPr>
              <a:t>™  - Sea buckthorn fruit extract​</a:t>
            </a:r>
          </a:p>
          <a:p>
            <a:pPr marL="285750" indent="-285750">
              <a:buFont typeface="Arial" panose="020B0604020202020204" pitchFamily="34" charset="0"/>
              <a:buChar char="•"/>
            </a:pPr>
            <a:r>
              <a:rPr lang="en-US" b="0" dirty="0">
                <a:latin typeface="Cabin" pitchFamily="2" charset="77"/>
              </a:rPr>
              <a:t>2 Powered by amino-acid science: NAC (N-Acetyl Cysteine) and Creatine​</a:t>
            </a:r>
          </a:p>
          <a:p>
            <a:pPr marL="285750" indent="-285750">
              <a:buFont typeface="Arial" panose="020B0604020202020204" pitchFamily="34" charset="0"/>
              <a:buChar char="•"/>
            </a:pPr>
            <a:endParaRPr lang="en-US" b="0" dirty="0">
              <a:latin typeface="Cabin" pitchFamily="2" charset="77"/>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48466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B0C54-EBFA-A51C-7829-09E552EF4CA1}"/>
              </a:ext>
            </a:extLst>
          </p:cNvPr>
          <p:cNvSpPr>
            <a:spLocks noGrp="1"/>
          </p:cNvSpPr>
          <p:nvPr>
            <p:ph type="title"/>
          </p:nvPr>
        </p:nvSpPr>
        <p:spPr>
          <a:xfrm>
            <a:off x="698500" y="70526"/>
            <a:ext cx="4966576" cy="1358900"/>
          </a:xfrm>
        </p:spPr>
        <p:txBody>
          <a:bodyPr>
            <a:normAutofit fontScale="90000"/>
          </a:bodyPr>
          <a:lstStyle/>
          <a:p>
            <a:r>
              <a:rPr lang="en-US" dirty="0">
                <a:solidFill>
                  <a:srgbClr val="164F90"/>
                </a:solidFill>
              </a:rPr>
              <a:t>CELLERGIZE MORNING:</a:t>
            </a:r>
            <a:br>
              <a:rPr lang="en-US" dirty="0">
                <a:solidFill>
                  <a:srgbClr val="164F90"/>
                </a:solidFill>
              </a:rPr>
            </a:br>
            <a:r>
              <a:rPr lang="en-US" dirty="0">
                <a:solidFill>
                  <a:srgbClr val="164F90"/>
                </a:solidFill>
              </a:rPr>
              <a:t>START STRONG, POWER ON.​</a:t>
            </a:r>
          </a:p>
        </p:txBody>
      </p:sp>
      <p:sp>
        <p:nvSpPr>
          <p:cNvPr id="5" name="Text Placeholder 4">
            <a:extLst>
              <a:ext uri="{FF2B5EF4-FFF2-40B4-BE49-F238E27FC236}">
                <a16:creationId xmlns:a16="http://schemas.microsoft.com/office/drawing/2014/main" id="{34B9EAB1-9B2D-F6B3-7F14-64720C9FDEB4}"/>
              </a:ext>
            </a:extLst>
          </p:cNvPr>
          <p:cNvSpPr>
            <a:spLocks noGrp="1"/>
          </p:cNvSpPr>
          <p:nvPr>
            <p:ph type="body" sz="half" idx="2"/>
          </p:nvPr>
        </p:nvSpPr>
        <p:spPr>
          <a:xfrm>
            <a:off x="698499" y="1566717"/>
            <a:ext cx="7392555" cy="4368800"/>
          </a:xfrm>
        </p:spPr>
        <p:txBody>
          <a:bodyPr>
            <a:normAutofit/>
          </a:bodyPr>
          <a:lstStyle/>
          <a:p>
            <a:r>
              <a:rPr lang="en-US" b="0" dirty="0">
                <a:latin typeface="Cabin" pitchFamily="2" charset="77"/>
              </a:rPr>
              <a:t>Set the pace for the day ahead. Introducing </a:t>
            </a:r>
            <a:r>
              <a:rPr lang="en-US" b="0" dirty="0" err="1">
                <a:latin typeface="Cabin" pitchFamily="2" charset="77"/>
              </a:rPr>
              <a:t>Cellergize</a:t>
            </a:r>
            <a:r>
              <a:rPr lang="en-US" b="0" dirty="0">
                <a:latin typeface="Cabin" pitchFamily="2" charset="77"/>
              </a:rPr>
              <a:t> Morning, made for you to create a foundation of living well every day. An energizing blend of essential vitamins, minerals, and amino acids, </a:t>
            </a:r>
            <a:r>
              <a:rPr lang="en-US" b="0" dirty="0" err="1">
                <a:latin typeface="Cabin" pitchFamily="2" charset="77"/>
              </a:rPr>
              <a:t>Cellergize</a:t>
            </a:r>
            <a:r>
              <a:rPr lang="en-US" b="0" dirty="0">
                <a:latin typeface="Cabin" pitchFamily="2" charset="77"/>
              </a:rPr>
              <a:t> Morning revitalizes your body, sparks ambition, and boosts results. Packed with a dynamic blend of ingredients, it’s your go-to boost for feeling refreshed, motivated, and ready to conquer whatever comes your way. Flavored with lemon and ginger, this refreshing morning wellness supplement includes sea buckthorn fruit extract, which supports healthy stem cell activity.* Supercharge your results with the complementary benefits of </a:t>
            </a:r>
            <a:r>
              <a:rPr lang="en-US" b="0" dirty="0" err="1">
                <a:latin typeface="Cabin" pitchFamily="2" charset="77"/>
              </a:rPr>
              <a:t>LifeWave’s</a:t>
            </a:r>
            <a:r>
              <a:rPr lang="en-US" b="0" dirty="0">
                <a:latin typeface="Cabin" pitchFamily="2" charset="77"/>
              </a:rPr>
              <a:t> powerful patch technology.​</a:t>
            </a:r>
          </a:p>
          <a:p>
            <a:endParaRPr lang="en-US" b="0" dirty="0">
              <a:latin typeface="Cabin" pitchFamily="2" charset="77"/>
            </a:endParaRPr>
          </a:p>
          <a:p>
            <a:pPr marL="285750" indent="-285750">
              <a:buFont typeface="Arial" panose="020B0604020202020204" pitchFamily="34" charset="0"/>
              <a:buChar char="•"/>
            </a:pPr>
            <a:r>
              <a:rPr lang="en-US" b="0" dirty="0">
                <a:latin typeface="Cabin" pitchFamily="2" charset="77"/>
              </a:rPr>
              <a:t>Supports healthy stem cell activity with the power of sea buckthorn fruit extract.*​</a:t>
            </a:r>
          </a:p>
          <a:p>
            <a:pPr marL="285750" indent="-285750">
              <a:buFont typeface="Arial" panose="020B0604020202020204" pitchFamily="34" charset="0"/>
              <a:buChar char="•"/>
            </a:pPr>
            <a:r>
              <a:rPr lang="en-US" b="0" dirty="0">
                <a:latin typeface="Cabin" pitchFamily="2" charset="77"/>
              </a:rPr>
              <a:t>Provides nutrients known to support overall health and wellness​*​</a:t>
            </a:r>
          </a:p>
          <a:p>
            <a:pPr marL="285750" indent="-285750">
              <a:buFont typeface="Arial" panose="020B0604020202020204" pitchFamily="34" charset="0"/>
              <a:buChar char="•"/>
            </a:pPr>
            <a:r>
              <a:rPr lang="en-US" b="0" dirty="0">
                <a:latin typeface="Cabin" pitchFamily="2" charset="77"/>
              </a:rPr>
              <a:t>Designed with a blend of key ingredients to revitalize your wellbeing​*​</a:t>
            </a:r>
          </a:p>
          <a:p>
            <a:pPr marL="285750" indent="-285750">
              <a:buFont typeface="Arial" panose="020B0604020202020204" pitchFamily="34" charset="0"/>
              <a:buChar char="•"/>
            </a:pPr>
            <a:r>
              <a:rPr lang="en-US" b="0" dirty="0">
                <a:latin typeface="Cabin" pitchFamily="2" charset="77"/>
              </a:rPr>
              <a:t>Utilizes ingredients known to support health and vitality of human cells​*​</a:t>
            </a:r>
          </a:p>
          <a:p>
            <a:pPr marL="285750" indent="-285750">
              <a:buFont typeface="Arial" panose="020B0604020202020204" pitchFamily="34" charset="0"/>
              <a:buChar char="•"/>
            </a:pPr>
            <a:r>
              <a:rPr lang="en-US" b="0" dirty="0">
                <a:latin typeface="Cabin" pitchFamily="2" charset="77"/>
              </a:rPr>
              <a:t>Complements </a:t>
            </a:r>
            <a:r>
              <a:rPr lang="en-US" b="0" dirty="0" err="1">
                <a:latin typeface="Cabin" pitchFamily="2" charset="77"/>
              </a:rPr>
              <a:t>LifeWave’s</a:t>
            </a:r>
            <a:r>
              <a:rPr lang="en-US" b="0" dirty="0">
                <a:latin typeface="Cabin" pitchFamily="2" charset="77"/>
              </a:rPr>
              <a:t> line of non-transdermal patches *</a:t>
            </a:r>
          </a:p>
          <a:p>
            <a:pPr marL="285750" indent="-285750">
              <a:buFont typeface="Arial" panose="020B0604020202020204" pitchFamily="34" charset="0"/>
              <a:buChar char="•"/>
            </a:pPr>
            <a:endParaRPr lang="en-US" b="0" dirty="0">
              <a:latin typeface="Cabin" pitchFamily="2" charset="77"/>
            </a:endParaRPr>
          </a:p>
          <a:p>
            <a:pPr marL="285750" indent="-285750">
              <a:buFont typeface="Arial" panose="020B0604020202020204" pitchFamily="34" charset="0"/>
              <a:buChar char="•"/>
            </a:pPr>
            <a:endParaRPr lang="en-US" b="0" dirty="0">
              <a:latin typeface="Cabin" pitchFamily="2" charset="77"/>
            </a:endParaRPr>
          </a:p>
          <a:p>
            <a:endParaRPr lang="en-US" dirty="0"/>
          </a:p>
        </p:txBody>
      </p:sp>
      <p:sp>
        <p:nvSpPr>
          <p:cNvPr id="7" name="TextBox 6">
            <a:extLst>
              <a:ext uri="{FF2B5EF4-FFF2-40B4-BE49-F238E27FC236}">
                <a16:creationId xmlns:a16="http://schemas.microsoft.com/office/drawing/2014/main" id="{87D09CD4-46DF-C7A7-4F3D-0C893BB69E0E}"/>
              </a:ext>
            </a:extLst>
          </p:cNvPr>
          <p:cNvSpPr txBox="1"/>
          <p:nvPr/>
        </p:nvSpPr>
        <p:spPr>
          <a:xfrm>
            <a:off x="9397069" y="4699445"/>
            <a:ext cx="1932181" cy="492443"/>
          </a:xfrm>
          <a:prstGeom prst="rect">
            <a:avLst/>
          </a:prstGeom>
          <a:noFill/>
        </p:spPr>
        <p:txBody>
          <a:bodyPr wrap="square">
            <a:spAutoFit/>
          </a:bodyPr>
          <a:lstStyle/>
          <a:p>
            <a:r>
              <a:rPr lang="en-GB" sz="1300" dirty="0">
                <a:solidFill>
                  <a:srgbClr val="0D5091"/>
                </a:solidFill>
                <a:latin typeface="Cabin Medium" pitchFamily="2" charset="77"/>
                <a:cs typeface="Segoe UI"/>
              </a:rPr>
              <a:t>No artificial sweeteners,</a:t>
            </a:r>
          </a:p>
          <a:p>
            <a:r>
              <a:rPr lang="en-GB" sz="1300" dirty="0" err="1">
                <a:solidFill>
                  <a:srgbClr val="0D5091"/>
                </a:solidFill>
                <a:latin typeface="Cabin Medium" pitchFamily="2" charset="77"/>
                <a:cs typeface="Segoe UI"/>
              </a:rPr>
              <a:t>flavors</a:t>
            </a:r>
            <a:r>
              <a:rPr lang="en-GB" sz="1300" dirty="0">
                <a:solidFill>
                  <a:srgbClr val="0D5091"/>
                </a:solidFill>
                <a:latin typeface="Cabin Medium" pitchFamily="2" charset="77"/>
                <a:cs typeface="Segoe UI"/>
              </a:rPr>
              <a:t> or </a:t>
            </a:r>
            <a:r>
              <a:rPr lang="en-GB" sz="1300" dirty="0" err="1">
                <a:solidFill>
                  <a:srgbClr val="0D5091"/>
                </a:solidFill>
                <a:latin typeface="Cabin Medium" pitchFamily="2" charset="77"/>
                <a:cs typeface="Segoe UI"/>
              </a:rPr>
              <a:t>colorings</a:t>
            </a:r>
            <a:r>
              <a:rPr lang="en-GB" sz="1300" dirty="0">
                <a:solidFill>
                  <a:srgbClr val="0D5091"/>
                </a:solidFill>
                <a:latin typeface="Cabin Medium" pitchFamily="2" charset="77"/>
                <a:cs typeface="Segoe UI"/>
              </a:rPr>
              <a:t> ​</a:t>
            </a:r>
          </a:p>
        </p:txBody>
      </p:sp>
      <p:sp>
        <p:nvSpPr>
          <p:cNvPr id="8" name="TextBox 7">
            <a:extLst>
              <a:ext uri="{FF2B5EF4-FFF2-40B4-BE49-F238E27FC236}">
                <a16:creationId xmlns:a16="http://schemas.microsoft.com/office/drawing/2014/main" id="{06065773-529A-6757-9E62-3B8E5492091B}"/>
              </a:ext>
            </a:extLst>
          </p:cNvPr>
          <p:cNvSpPr txBox="1"/>
          <p:nvPr/>
        </p:nvSpPr>
        <p:spPr>
          <a:xfrm>
            <a:off x="9397069" y="4048192"/>
            <a:ext cx="1704992" cy="292388"/>
          </a:xfrm>
          <a:prstGeom prst="rect">
            <a:avLst/>
          </a:prstGeom>
          <a:noFill/>
        </p:spPr>
        <p:txBody>
          <a:bodyPr wrap="square">
            <a:spAutoFit/>
          </a:bodyPr>
          <a:lstStyle/>
          <a:p>
            <a:r>
              <a:rPr lang="en-GB" sz="1300" dirty="0">
                <a:solidFill>
                  <a:srgbClr val="0D5091"/>
                </a:solidFill>
                <a:latin typeface="Cabin Medium" pitchFamily="2" charset="77"/>
                <a:cs typeface="Segoe UI"/>
              </a:rPr>
              <a:t>Non-GMO</a:t>
            </a:r>
          </a:p>
        </p:txBody>
      </p:sp>
      <p:sp>
        <p:nvSpPr>
          <p:cNvPr id="9" name="TextBox 8">
            <a:extLst>
              <a:ext uri="{FF2B5EF4-FFF2-40B4-BE49-F238E27FC236}">
                <a16:creationId xmlns:a16="http://schemas.microsoft.com/office/drawing/2014/main" id="{626829CE-5A68-C0BA-0C42-892374FB8570}"/>
              </a:ext>
            </a:extLst>
          </p:cNvPr>
          <p:cNvSpPr txBox="1"/>
          <p:nvPr/>
        </p:nvSpPr>
        <p:spPr>
          <a:xfrm>
            <a:off x="9479736" y="5550754"/>
            <a:ext cx="1704992" cy="292388"/>
          </a:xfrm>
          <a:prstGeom prst="rect">
            <a:avLst/>
          </a:prstGeom>
          <a:noFill/>
        </p:spPr>
        <p:txBody>
          <a:bodyPr wrap="square">
            <a:spAutoFit/>
          </a:bodyPr>
          <a:lstStyle/>
          <a:p>
            <a:r>
              <a:rPr lang="en-GB" sz="1300" dirty="0">
                <a:solidFill>
                  <a:srgbClr val="0D5091"/>
                </a:solidFill>
                <a:latin typeface="Cabin Medium" pitchFamily="2" charset="77"/>
                <a:cs typeface="Segoe UI"/>
              </a:rPr>
              <a:t>Gluten free</a:t>
            </a:r>
          </a:p>
        </p:txBody>
      </p:sp>
      <p:pic>
        <p:nvPicPr>
          <p:cNvPr id="10" name="Picture 9" descr="A blue and black circle with a wheat ear&#10;&#10;Description automatically generated">
            <a:extLst>
              <a:ext uri="{FF2B5EF4-FFF2-40B4-BE49-F238E27FC236}">
                <a16:creationId xmlns:a16="http://schemas.microsoft.com/office/drawing/2014/main" id="{4A40E843-7850-E18C-F2EE-BB6A9D96C1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17497" y="5384808"/>
            <a:ext cx="624281" cy="624281"/>
          </a:xfrm>
          <a:prstGeom prst="rect">
            <a:avLst/>
          </a:prstGeom>
        </p:spPr>
      </p:pic>
      <p:pic>
        <p:nvPicPr>
          <p:cNvPr id="11" name="Picture 10" descr="A blue circle with a beaker with a black background&#10;&#10;Description automatically generated">
            <a:extLst>
              <a:ext uri="{FF2B5EF4-FFF2-40B4-BE49-F238E27FC236}">
                <a16:creationId xmlns:a16="http://schemas.microsoft.com/office/drawing/2014/main" id="{785668D7-387E-A4BB-4558-C619AEB7B3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17497" y="4633527"/>
            <a:ext cx="625656" cy="624281"/>
          </a:xfrm>
          <a:prstGeom prst="rect">
            <a:avLst/>
          </a:prstGeom>
        </p:spPr>
      </p:pic>
      <p:pic>
        <p:nvPicPr>
          <p:cNvPr id="12" name="Picture 11" descr="A blue circle with a black background&#10;&#10;Description automatically generated">
            <a:extLst>
              <a:ext uri="{FF2B5EF4-FFF2-40B4-BE49-F238E27FC236}">
                <a16:creationId xmlns:a16="http://schemas.microsoft.com/office/drawing/2014/main" id="{69DAD8BF-C8A9-A6A5-4606-C9075DE4756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497" y="3882246"/>
            <a:ext cx="624281" cy="624281"/>
          </a:xfrm>
          <a:prstGeom prst="rect">
            <a:avLst/>
          </a:prstGeom>
        </p:spPr>
      </p:pic>
      <p:sp>
        <p:nvSpPr>
          <p:cNvPr id="2" name="TextBox 1">
            <a:extLst>
              <a:ext uri="{FF2B5EF4-FFF2-40B4-BE49-F238E27FC236}">
                <a16:creationId xmlns:a16="http://schemas.microsoft.com/office/drawing/2014/main" id="{E57CFD92-C42A-84AB-CDC6-1D09A48DC87B}"/>
              </a:ext>
            </a:extLst>
          </p:cNvPr>
          <p:cNvSpPr txBox="1"/>
          <p:nvPr/>
        </p:nvSpPr>
        <p:spPr>
          <a:xfrm>
            <a:off x="698499" y="5843142"/>
            <a:ext cx="3727909" cy="439223"/>
          </a:xfrm>
          <a:prstGeom prst="rect">
            <a:avLst/>
          </a:prstGeom>
          <a:noFill/>
          <a:ln>
            <a:solidFill>
              <a:schemeClr val="tx1"/>
            </a:solidFill>
          </a:ln>
        </p:spPr>
        <p:txBody>
          <a:bodyPr wrap="square">
            <a:spAutoFit/>
          </a:bodyPr>
          <a:lstStyle/>
          <a:p>
            <a:pPr>
              <a:lnSpc>
                <a:spcPct val="150000"/>
              </a:lnSpc>
            </a:pPr>
            <a:r>
              <a:rPr lang="en-GB" sz="800" dirty="0">
                <a:latin typeface="Cabin" pitchFamily="2" charset="77"/>
                <a:cs typeface="Segoe UI"/>
              </a:rPr>
              <a:t>*These statements have not been evaluated by the Food and Drug Administration. These products are not intended to diagnose, treat, cure, or prevent any disease.</a:t>
            </a:r>
          </a:p>
        </p:txBody>
      </p:sp>
    </p:spTree>
    <p:extLst>
      <p:ext uri="{BB962C8B-B14F-4D97-AF65-F5344CB8AC3E}">
        <p14:creationId xmlns:p14="http://schemas.microsoft.com/office/powerpoint/2010/main" val="2097663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doing push ups&#10;&#10;AI-generated content may be incorrect.">
            <a:extLst>
              <a:ext uri="{FF2B5EF4-FFF2-40B4-BE49-F238E27FC236}">
                <a16:creationId xmlns:a16="http://schemas.microsoft.com/office/drawing/2014/main" id="{4D0F126A-D57C-5F0D-34F2-BF1B183BD27D}"/>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DA2D409-875B-010F-DBA0-6FA13949670F}"/>
              </a:ext>
            </a:extLst>
          </p:cNvPr>
          <p:cNvSpPr/>
          <p:nvPr/>
        </p:nvSpPr>
        <p:spPr>
          <a:xfrm>
            <a:off x="0" y="0"/>
            <a:ext cx="12192000" cy="6858000"/>
          </a:xfrm>
          <a:prstGeom prst="rect">
            <a:avLst/>
          </a:prstGeom>
          <a:solidFill>
            <a:srgbClr val="000000">
              <a:alpha val="1215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F4086B-0F32-8979-0608-77D6D7E8DC13}"/>
              </a:ext>
            </a:extLst>
          </p:cNvPr>
          <p:cNvSpPr txBox="1"/>
          <p:nvPr/>
        </p:nvSpPr>
        <p:spPr>
          <a:xfrm>
            <a:off x="842682" y="2311998"/>
            <a:ext cx="5125631" cy="918841"/>
          </a:xfrm>
          <a:prstGeom prst="rect">
            <a:avLst/>
          </a:prstGeom>
          <a:noFill/>
        </p:spPr>
        <p:txBody>
          <a:bodyPr wrap="square">
            <a:spAutoFit/>
          </a:bodyPr>
          <a:lstStyle/>
          <a:p>
            <a:pPr algn="l" rtl="0" fontAlgn="base">
              <a:lnSpc>
                <a:spcPts val="2175"/>
              </a:lnSpc>
            </a:pPr>
            <a:r>
              <a:rPr lang="en-US" sz="1600" b="1" u="none" strike="noStrike" dirty="0">
                <a:solidFill>
                  <a:schemeClr val="bg1"/>
                </a:solidFill>
                <a:effectLst/>
                <a:latin typeface="Cabin SemiBold" pitchFamily="2" charset="77"/>
              </a:rPr>
              <a:t>Crafted with a unique blend, it’s thoughtfully designed to complement our innovative non-transdermal patches—offering a holistic approach to health and vitality.*</a:t>
            </a:r>
          </a:p>
        </p:txBody>
      </p:sp>
      <p:sp>
        <p:nvSpPr>
          <p:cNvPr id="5" name="TextBox 4">
            <a:extLst>
              <a:ext uri="{FF2B5EF4-FFF2-40B4-BE49-F238E27FC236}">
                <a16:creationId xmlns:a16="http://schemas.microsoft.com/office/drawing/2014/main" id="{786C94B2-DE2B-383D-DB78-433413F7DFBE}"/>
              </a:ext>
            </a:extLst>
          </p:cNvPr>
          <p:cNvSpPr txBox="1"/>
          <p:nvPr/>
        </p:nvSpPr>
        <p:spPr>
          <a:xfrm>
            <a:off x="842683" y="832298"/>
            <a:ext cx="5688106" cy="1384995"/>
          </a:xfrm>
          <a:prstGeom prst="rect">
            <a:avLst/>
          </a:prstGeom>
          <a:noFill/>
        </p:spPr>
        <p:txBody>
          <a:bodyPr wrap="square" rtlCol="0">
            <a:spAutoFit/>
          </a:bodyPr>
          <a:lstStyle/>
          <a:p>
            <a:r>
              <a:rPr lang="en-US" sz="2800" b="1" u="none" strike="noStrike" spc="300" dirty="0">
                <a:solidFill>
                  <a:schemeClr val="bg1"/>
                </a:solidFill>
                <a:effectLst/>
                <a:latin typeface="Cabin" pitchFamily="2" charset="77"/>
                <a:cs typeface="Asterisk Sans Pro SBd" panose="02000000000000000000" pitchFamily="2" charset="0"/>
              </a:rPr>
              <a:t>CELLERGIZE INGREDIENTS WORK TOGETHER TO REVITALIZE WELLNESS.*</a:t>
            </a:r>
            <a:endParaRPr lang="en-IE" sz="2800" b="1" spc="300" dirty="0">
              <a:solidFill>
                <a:schemeClr val="bg1"/>
              </a:solidFill>
              <a:effectLst/>
              <a:latin typeface="Cabin" pitchFamily="2" charset="77"/>
              <a:cs typeface="Asterisk Sans Pro SBd" panose="02000000000000000000" pitchFamily="2" charset="0"/>
            </a:endParaRPr>
          </a:p>
        </p:txBody>
      </p:sp>
    </p:spTree>
    <p:extLst>
      <p:ext uri="{BB962C8B-B14F-4D97-AF65-F5344CB8AC3E}">
        <p14:creationId xmlns:p14="http://schemas.microsoft.com/office/powerpoint/2010/main" val="230510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0E0B45-C2C3-CBE6-D2F5-4E4DF3473043}"/>
              </a:ext>
            </a:extLst>
          </p:cNvPr>
          <p:cNvSpPr>
            <a:spLocks noGrp="1"/>
          </p:cNvSpPr>
          <p:nvPr>
            <p:ph type="title"/>
          </p:nvPr>
        </p:nvSpPr>
        <p:spPr>
          <a:xfrm>
            <a:off x="698500" y="279400"/>
            <a:ext cx="3791613" cy="1358900"/>
          </a:xfrm>
        </p:spPr>
        <p:txBody>
          <a:bodyPr>
            <a:normAutofit/>
          </a:bodyPr>
          <a:lstStyle/>
          <a:p>
            <a:r>
              <a:rPr lang="en-US" dirty="0">
                <a:solidFill>
                  <a:srgbClr val="164F90"/>
                </a:solidFill>
              </a:rPr>
              <a:t>SET THE PACE FOR THE DAY AHEAD​​</a:t>
            </a:r>
          </a:p>
        </p:txBody>
      </p:sp>
      <p:pic>
        <p:nvPicPr>
          <p:cNvPr id="3" name="Picture 2" descr="A close-up of a nutrition label&#10;&#10;AI-generated content may be incorrect.">
            <a:extLst>
              <a:ext uri="{FF2B5EF4-FFF2-40B4-BE49-F238E27FC236}">
                <a16:creationId xmlns:a16="http://schemas.microsoft.com/office/drawing/2014/main" id="{8CDA90C0-29BD-285B-B94B-48C20890D5E9}"/>
              </a:ext>
            </a:extLst>
          </p:cNvPr>
          <p:cNvPicPr>
            <a:picLocks noChangeAspect="1"/>
          </p:cNvPicPr>
          <p:nvPr/>
        </p:nvPicPr>
        <p:blipFill>
          <a:blip r:embed="rId2"/>
          <a:stretch>
            <a:fillRect/>
          </a:stretch>
        </p:blipFill>
        <p:spPr>
          <a:xfrm>
            <a:off x="430288" y="2158651"/>
            <a:ext cx="5152094" cy="3413262"/>
          </a:xfrm>
          <a:prstGeom prst="rect">
            <a:avLst/>
          </a:prstGeom>
        </p:spPr>
      </p:pic>
    </p:spTree>
    <p:extLst>
      <p:ext uri="{BB962C8B-B14F-4D97-AF65-F5344CB8AC3E}">
        <p14:creationId xmlns:p14="http://schemas.microsoft.com/office/powerpoint/2010/main" val="1438570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AEFC6E8E-B8D3-8367-8BE7-93B5EB0D2BDB}"/>
              </a:ext>
            </a:extLst>
          </p:cNvPr>
          <p:cNvSpPr/>
          <p:nvPr/>
        </p:nvSpPr>
        <p:spPr>
          <a:xfrm>
            <a:off x="1442433" y="668369"/>
            <a:ext cx="10021021" cy="436880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EA88631-CB26-9D4B-E557-B602B68F00B3}"/>
              </a:ext>
            </a:extLst>
          </p:cNvPr>
          <p:cNvSpPr>
            <a:spLocks noGrp="1"/>
          </p:cNvSpPr>
          <p:nvPr>
            <p:ph type="title"/>
          </p:nvPr>
        </p:nvSpPr>
        <p:spPr>
          <a:xfrm>
            <a:off x="2644197" y="898197"/>
            <a:ext cx="8712305" cy="608286"/>
          </a:xfrm>
        </p:spPr>
        <p:txBody>
          <a:bodyPr>
            <a:normAutofit/>
          </a:bodyPr>
          <a:lstStyle/>
          <a:p>
            <a:r>
              <a:rPr lang="en-US" dirty="0">
                <a:solidFill>
                  <a:srgbClr val="164F90"/>
                </a:solidFill>
              </a:rPr>
              <a:t>A SCOOP FULL OF BENEFITS</a:t>
            </a:r>
          </a:p>
        </p:txBody>
      </p:sp>
      <p:sp>
        <p:nvSpPr>
          <p:cNvPr id="8" name="Text Placeholder 7">
            <a:extLst>
              <a:ext uri="{FF2B5EF4-FFF2-40B4-BE49-F238E27FC236}">
                <a16:creationId xmlns:a16="http://schemas.microsoft.com/office/drawing/2014/main" id="{C5F396F0-3BB6-962B-7416-9A35BCD38470}"/>
              </a:ext>
            </a:extLst>
          </p:cNvPr>
          <p:cNvSpPr>
            <a:spLocks noGrp="1"/>
          </p:cNvSpPr>
          <p:nvPr>
            <p:ph type="body" sz="half" idx="2"/>
          </p:nvPr>
        </p:nvSpPr>
        <p:spPr>
          <a:xfrm>
            <a:off x="2644197" y="1633483"/>
            <a:ext cx="8712305" cy="3116937"/>
          </a:xfrm>
        </p:spPr>
        <p:txBody>
          <a:bodyPr>
            <a:normAutofit/>
          </a:bodyPr>
          <a:lstStyle/>
          <a:p>
            <a:pPr marL="285750" indent="-285750">
              <a:buFont typeface="Arial" panose="020B0604020202020204" pitchFamily="34" charset="0"/>
              <a:buChar char="•"/>
            </a:pPr>
            <a:r>
              <a:rPr lang="en-US" b="0" dirty="0">
                <a:latin typeface="Cabin" pitchFamily="2" charset="77"/>
              </a:rPr>
              <a:t>Supports the health and vitality of your stem cells* (</a:t>
            </a:r>
            <a:r>
              <a:rPr lang="en-US" b="0" dirty="0" err="1">
                <a:latin typeface="Cabin" pitchFamily="2" charset="77"/>
              </a:rPr>
              <a:t>CyanthOx</a:t>
            </a:r>
            <a:r>
              <a:rPr lang="en-US" b="0" dirty="0">
                <a:latin typeface="Cabin" pitchFamily="2" charset="77"/>
              </a:rPr>
              <a:t>, Copper)​​</a:t>
            </a:r>
          </a:p>
          <a:p>
            <a:pPr marL="285750" indent="-285750">
              <a:buFont typeface="Arial" panose="020B0604020202020204" pitchFamily="34" charset="0"/>
              <a:buChar char="•"/>
            </a:pPr>
            <a:r>
              <a:rPr lang="en-US" b="0" dirty="0">
                <a:latin typeface="Cabin" pitchFamily="2" charset="77"/>
              </a:rPr>
              <a:t>Provides antioxidant support* (</a:t>
            </a:r>
            <a:r>
              <a:rPr lang="en-US" b="0" dirty="0" err="1">
                <a:latin typeface="Cabin" pitchFamily="2" charset="77"/>
              </a:rPr>
              <a:t>CyanthOx</a:t>
            </a:r>
            <a:r>
              <a:rPr lang="en-US" b="0" dirty="0">
                <a:latin typeface="Cabin" pitchFamily="2" charset="77"/>
              </a:rPr>
              <a:t>, NAC, Copper, Selenium, Vitamin C)​​</a:t>
            </a:r>
          </a:p>
          <a:p>
            <a:pPr marL="285750" indent="-285750">
              <a:buFont typeface="Arial" panose="020B0604020202020204" pitchFamily="34" charset="0"/>
              <a:buChar char="•"/>
            </a:pPr>
            <a:r>
              <a:rPr lang="en-US" b="0" dirty="0">
                <a:latin typeface="Cabin" pitchFamily="2" charset="77"/>
              </a:rPr>
              <a:t>Supports production of glutathione* (NAC, Glycine, Selenium, Vitamin C, Magnesium)​​</a:t>
            </a:r>
          </a:p>
          <a:p>
            <a:pPr marL="285750" indent="-285750">
              <a:buFont typeface="Arial" panose="020B0604020202020204" pitchFamily="34" charset="0"/>
              <a:buChar char="•"/>
            </a:pPr>
            <a:r>
              <a:rPr lang="en-US" b="0" dirty="0">
                <a:latin typeface="Cabin" pitchFamily="2" charset="77"/>
              </a:rPr>
              <a:t>Supports the formation of GHK-Cu* (Glycine, Copper)​​</a:t>
            </a:r>
          </a:p>
          <a:p>
            <a:pPr marL="285750" indent="-285750">
              <a:buFont typeface="Arial" panose="020B0604020202020204" pitchFamily="34" charset="0"/>
              <a:buChar char="•"/>
            </a:pPr>
            <a:r>
              <a:rPr lang="en-US" b="0" dirty="0">
                <a:latin typeface="Cabin" pitchFamily="2" charset="77"/>
              </a:rPr>
              <a:t>Supports the formation of AHK-Cu* (Beta-alanine, Copper)​​</a:t>
            </a:r>
          </a:p>
          <a:p>
            <a:pPr marL="285750" indent="-285750">
              <a:buFont typeface="Arial" panose="020B0604020202020204" pitchFamily="34" charset="0"/>
              <a:buChar char="•"/>
            </a:pPr>
            <a:r>
              <a:rPr lang="en-US" b="0" dirty="0">
                <a:latin typeface="Cabin" pitchFamily="2" charset="77"/>
              </a:rPr>
              <a:t>Supports immune function* (Zinc, Magnesium, NAC, Vitamin C, Copper, Selenium)​​</a:t>
            </a:r>
          </a:p>
          <a:p>
            <a:pPr marL="285750" indent="-285750">
              <a:buFont typeface="Arial" panose="020B0604020202020204" pitchFamily="34" charset="0"/>
              <a:buChar char="•"/>
            </a:pPr>
            <a:r>
              <a:rPr lang="en-US" b="0" dirty="0">
                <a:latin typeface="Cabin" pitchFamily="2" charset="77"/>
              </a:rPr>
              <a:t>Supports cellular health* (Potassium, </a:t>
            </a:r>
            <a:r>
              <a:rPr lang="en-US" b="0" dirty="0" err="1">
                <a:latin typeface="Cabin" pitchFamily="2" charset="77"/>
              </a:rPr>
              <a:t>CyanthOx</a:t>
            </a:r>
            <a:r>
              <a:rPr lang="en-US" b="0" dirty="0">
                <a:latin typeface="Cabin" pitchFamily="2" charset="77"/>
              </a:rPr>
              <a:t>, NAC, Vitamin C, NAC, Selenium, Copper, Zinc)​​</a:t>
            </a:r>
          </a:p>
          <a:p>
            <a:pPr marL="285750" indent="-285750">
              <a:buFont typeface="Arial" panose="020B0604020202020204" pitchFamily="34" charset="0"/>
              <a:buChar char="•"/>
            </a:pPr>
            <a:r>
              <a:rPr lang="en-US" b="0" dirty="0">
                <a:latin typeface="Cabin" pitchFamily="2" charset="77"/>
              </a:rPr>
              <a:t>Supports overall health and wellness* (Magnesium, Zinc, Vitamin C, </a:t>
            </a:r>
            <a:r>
              <a:rPr lang="en-US" b="0" dirty="0" err="1">
                <a:latin typeface="Cabin" pitchFamily="2" charset="77"/>
              </a:rPr>
              <a:t>FiberSol</a:t>
            </a:r>
            <a:r>
              <a:rPr lang="en-US" b="0" dirty="0">
                <a:latin typeface="Cabin" pitchFamily="2" charset="77"/>
              </a:rPr>
              <a:t>)​​</a:t>
            </a:r>
          </a:p>
          <a:p>
            <a:pPr marL="285750" indent="-285750">
              <a:buFont typeface="Arial" panose="020B0604020202020204" pitchFamily="34" charset="0"/>
              <a:buChar char="•"/>
            </a:pPr>
            <a:r>
              <a:rPr lang="en-US" b="0" dirty="0">
                <a:latin typeface="Cabin" pitchFamily="2" charset="77"/>
              </a:rPr>
              <a:t>Contains prebiotic fiber* (</a:t>
            </a:r>
            <a:r>
              <a:rPr lang="en-US" b="0" dirty="0" err="1">
                <a:latin typeface="Cabin" pitchFamily="2" charset="77"/>
              </a:rPr>
              <a:t>FiberSol</a:t>
            </a:r>
            <a:r>
              <a:rPr lang="en-US" b="0" dirty="0">
                <a:latin typeface="Cabin" pitchFamily="2" charset="77"/>
              </a:rPr>
              <a:t>)​​​</a:t>
            </a:r>
          </a:p>
        </p:txBody>
      </p:sp>
      <p:sp>
        <p:nvSpPr>
          <p:cNvPr id="13" name="TextBox 12">
            <a:extLst>
              <a:ext uri="{FF2B5EF4-FFF2-40B4-BE49-F238E27FC236}">
                <a16:creationId xmlns:a16="http://schemas.microsoft.com/office/drawing/2014/main" id="{45107D75-DD37-3874-D648-B556D10822FB}"/>
              </a:ext>
            </a:extLst>
          </p:cNvPr>
          <p:cNvSpPr txBox="1"/>
          <p:nvPr/>
        </p:nvSpPr>
        <p:spPr>
          <a:xfrm>
            <a:off x="7628593" y="5520580"/>
            <a:ext cx="3727909" cy="439223"/>
          </a:xfrm>
          <a:prstGeom prst="rect">
            <a:avLst/>
          </a:prstGeom>
          <a:noFill/>
          <a:ln>
            <a:solidFill>
              <a:schemeClr val="tx1"/>
            </a:solidFill>
          </a:ln>
        </p:spPr>
        <p:txBody>
          <a:bodyPr wrap="square">
            <a:spAutoFit/>
          </a:bodyPr>
          <a:lstStyle/>
          <a:p>
            <a:pPr>
              <a:lnSpc>
                <a:spcPct val="150000"/>
              </a:lnSpc>
            </a:pPr>
            <a:r>
              <a:rPr lang="en-GB" sz="800" dirty="0">
                <a:latin typeface="Cabin" pitchFamily="2" charset="77"/>
                <a:cs typeface="Segoe UI"/>
              </a:rPr>
              <a:t>*These statements have not been evaluated by the Food and Drug Administration. These products are not intended to diagnose, treat, cure, or prevent any disease.</a:t>
            </a:r>
          </a:p>
        </p:txBody>
      </p:sp>
      <p:pic>
        <p:nvPicPr>
          <p:cNvPr id="4" name="Picture 3" descr="A white container with blue text&#10;&#10;AI-generated content may be incorrect.">
            <a:extLst>
              <a:ext uri="{FF2B5EF4-FFF2-40B4-BE49-F238E27FC236}">
                <a16:creationId xmlns:a16="http://schemas.microsoft.com/office/drawing/2014/main" id="{5A7B6808-F8BE-23B3-F0F4-8EAED0E433DF}"/>
              </a:ext>
            </a:extLst>
          </p:cNvPr>
          <p:cNvPicPr>
            <a:picLocks noChangeAspect="1"/>
          </p:cNvPicPr>
          <p:nvPr/>
        </p:nvPicPr>
        <p:blipFill>
          <a:blip r:embed="rId2"/>
          <a:stretch>
            <a:fillRect/>
          </a:stretch>
        </p:blipFill>
        <p:spPr>
          <a:xfrm>
            <a:off x="-918210" y="2437192"/>
            <a:ext cx="4721284" cy="4913206"/>
          </a:xfrm>
          <a:prstGeom prst="rect">
            <a:avLst/>
          </a:prstGeom>
        </p:spPr>
      </p:pic>
    </p:spTree>
    <p:extLst>
      <p:ext uri="{BB962C8B-B14F-4D97-AF65-F5344CB8AC3E}">
        <p14:creationId xmlns:p14="http://schemas.microsoft.com/office/powerpoint/2010/main" val="1311810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2F831-FDBB-AC6B-D3B3-699AC804DF41}"/>
              </a:ext>
            </a:extLst>
          </p:cNvPr>
          <p:cNvSpPr>
            <a:spLocks noGrp="1"/>
          </p:cNvSpPr>
          <p:nvPr>
            <p:ph type="title"/>
          </p:nvPr>
        </p:nvSpPr>
        <p:spPr>
          <a:xfrm>
            <a:off x="698499" y="612980"/>
            <a:ext cx="10751312" cy="755097"/>
          </a:xfrm>
        </p:spPr>
        <p:txBody>
          <a:bodyPr/>
          <a:lstStyle/>
          <a:p>
            <a:r>
              <a:rPr lang="en-US" dirty="0">
                <a:solidFill>
                  <a:srgbClr val="164F90"/>
                </a:solidFill>
              </a:rPr>
              <a:t>A SCOOP FULL OF BENEFITS</a:t>
            </a:r>
          </a:p>
        </p:txBody>
      </p:sp>
      <p:sp>
        <p:nvSpPr>
          <p:cNvPr id="4" name="TextBox 3">
            <a:extLst>
              <a:ext uri="{FF2B5EF4-FFF2-40B4-BE49-F238E27FC236}">
                <a16:creationId xmlns:a16="http://schemas.microsoft.com/office/drawing/2014/main" id="{3218C2C0-98A1-32BA-1516-91F86078006B}"/>
              </a:ext>
            </a:extLst>
          </p:cNvPr>
          <p:cNvSpPr txBox="1"/>
          <p:nvPr/>
        </p:nvSpPr>
        <p:spPr>
          <a:xfrm>
            <a:off x="828354" y="3860407"/>
            <a:ext cx="2785845" cy="369332"/>
          </a:xfrm>
          <a:prstGeom prst="rect">
            <a:avLst/>
          </a:prstGeom>
          <a:noFill/>
        </p:spPr>
        <p:txBody>
          <a:bodyPr wrap="square">
            <a:spAutoFit/>
          </a:bodyPr>
          <a:lstStyle/>
          <a:p>
            <a:pPr algn="l" rtl="0" fontAlgn="base"/>
            <a:r>
              <a:rPr lang="en-US" sz="1800" b="1" dirty="0">
                <a:solidFill>
                  <a:srgbClr val="164F90"/>
                </a:solidFill>
                <a:effectLst/>
                <a:latin typeface="Cabin" pitchFamily="2" charset="77"/>
                <a:cs typeface="Asterisk Sans Pro SBd" panose="02000000000000000000" pitchFamily="2" charset="0"/>
              </a:rPr>
              <a:t>ANTIOXIDANT SUPPORT​</a:t>
            </a:r>
          </a:p>
        </p:txBody>
      </p:sp>
      <p:sp>
        <p:nvSpPr>
          <p:cNvPr id="5" name="TextBox 4">
            <a:extLst>
              <a:ext uri="{FF2B5EF4-FFF2-40B4-BE49-F238E27FC236}">
                <a16:creationId xmlns:a16="http://schemas.microsoft.com/office/drawing/2014/main" id="{DCFEAD15-5110-5764-E32D-C1F7E049BD6C}"/>
              </a:ext>
            </a:extLst>
          </p:cNvPr>
          <p:cNvSpPr txBox="1"/>
          <p:nvPr/>
        </p:nvSpPr>
        <p:spPr>
          <a:xfrm>
            <a:off x="828354" y="4198083"/>
            <a:ext cx="4825356" cy="307777"/>
          </a:xfrm>
          <a:prstGeom prst="rect">
            <a:avLst/>
          </a:prstGeom>
          <a:noFill/>
        </p:spPr>
        <p:txBody>
          <a:bodyPr wrap="square">
            <a:spAutoFit/>
          </a:bodyPr>
          <a:lstStyle/>
          <a:p>
            <a:pPr fontAlgn="base"/>
            <a:r>
              <a:rPr lang="en-US" sz="1400" b="1" dirty="0">
                <a:latin typeface="Cabin SemiBold" pitchFamily="2" charset="77"/>
              </a:rPr>
              <a:t>From </a:t>
            </a:r>
            <a:r>
              <a:rPr lang="en-US" sz="1400" b="1" dirty="0" err="1">
                <a:latin typeface="Cabin SemiBold" pitchFamily="2" charset="77"/>
              </a:rPr>
              <a:t>CyanthOx</a:t>
            </a:r>
            <a:r>
              <a:rPr lang="en-US" sz="1400" b="1" dirty="0">
                <a:latin typeface="Cabin SemiBold" pitchFamily="2" charset="77"/>
              </a:rPr>
              <a:t>, NAC, Copper, Selenium and Vitamin C:​</a:t>
            </a:r>
            <a:endParaRPr lang="en-GB" sz="1400" b="1" dirty="0">
              <a:effectLst/>
              <a:latin typeface="Cabin SemiBold" pitchFamily="2" charset="77"/>
            </a:endParaRPr>
          </a:p>
        </p:txBody>
      </p:sp>
      <p:sp>
        <p:nvSpPr>
          <p:cNvPr id="6" name="Rectangle 5">
            <a:extLst>
              <a:ext uri="{FF2B5EF4-FFF2-40B4-BE49-F238E27FC236}">
                <a16:creationId xmlns:a16="http://schemas.microsoft.com/office/drawing/2014/main" id="{11BD1A2D-F410-1616-28EB-337D39C284DF}"/>
              </a:ext>
            </a:extLst>
          </p:cNvPr>
          <p:cNvSpPr/>
          <p:nvPr/>
        </p:nvSpPr>
        <p:spPr>
          <a:xfrm>
            <a:off x="637405" y="3875641"/>
            <a:ext cx="45719" cy="17415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latin typeface="Cabin" pitchFamily="2" charset="77"/>
            </a:endParaRPr>
          </a:p>
        </p:txBody>
      </p:sp>
      <p:sp>
        <p:nvSpPr>
          <p:cNvPr id="7" name="Rectangle 6">
            <a:extLst>
              <a:ext uri="{FF2B5EF4-FFF2-40B4-BE49-F238E27FC236}">
                <a16:creationId xmlns:a16="http://schemas.microsoft.com/office/drawing/2014/main" id="{288AA0E1-9729-30B4-10CC-225745990992}"/>
              </a:ext>
            </a:extLst>
          </p:cNvPr>
          <p:cNvSpPr/>
          <p:nvPr/>
        </p:nvSpPr>
        <p:spPr>
          <a:xfrm>
            <a:off x="6377805" y="3875641"/>
            <a:ext cx="45719" cy="17415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latin typeface="Cabin" pitchFamily="2" charset="77"/>
            </a:endParaRPr>
          </a:p>
        </p:txBody>
      </p:sp>
      <p:sp>
        <p:nvSpPr>
          <p:cNvPr id="8" name="TextBox 7">
            <a:extLst>
              <a:ext uri="{FF2B5EF4-FFF2-40B4-BE49-F238E27FC236}">
                <a16:creationId xmlns:a16="http://schemas.microsoft.com/office/drawing/2014/main" id="{C1C4BBFE-FF62-FDF2-DAF8-2F8456B49CBF}"/>
              </a:ext>
            </a:extLst>
          </p:cNvPr>
          <p:cNvSpPr txBox="1"/>
          <p:nvPr/>
        </p:nvSpPr>
        <p:spPr>
          <a:xfrm>
            <a:off x="836706" y="4505860"/>
            <a:ext cx="4825356" cy="307777"/>
          </a:xfrm>
          <a:prstGeom prst="rect">
            <a:avLst/>
          </a:prstGeom>
          <a:noFill/>
        </p:spPr>
        <p:txBody>
          <a:bodyPr wrap="square">
            <a:spAutoFit/>
          </a:bodyPr>
          <a:lstStyle/>
          <a:p>
            <a:pPr fontAlgn="base"/>
            <a:r>
              <a:rPr lang="en-US" sz="1400" dirty="0">
                <a:solidFill>
                  <a:srgbClr val="8D9196"/>
                </a:solidFill>
                <a:latin typeface="Cabin" pitchFamily="2" charset="77"/>
              </a:rPr>
              <a:t>Offers antioxidant support.*</a:t>
            </a:r>
            <a:endParaRPr lang="en-GB" sz="1400" dirty="0">
              <a:solidFill>
                <a:srgbClr val="8D9196"/>
              </a:solidFill>
              <a:effectLst/>
              <a:latin typeface="Cabin" pitchFamily="2" charset="77"/>
            </a:endParaRPr>
          </a:p>
        </p:txBody>
      </p:sp>
      <p:sp>
        <p:nvSpPr>
          <p:cNvPr id="9" name="TextBox 8">
            <a:extLst>
              <a:ext uri="{FF2B5EF4-FFF2-40B4-BE49-F238E27FC236}">
                <a16:creationId xmlns:a16="http://schemas.microsoft.com/office/drawing/2014/main" id="{22D3D891-9F7A-3582-CE75-A1C2737D8382}"/>
              </a:ext>
            </a:extLst>
          </p:cNvPr>
          <p:cNvSpPr txBox="1"/>
          <p:nvPr/>
        </p:nvSpPr>
        <p:spPr>
          <a:xfrm>
            <a:off x="6563407" y="3860407"/>
            <a:ext cx="2785845" cy="369332"/>
          </a:xfrm>
          <a:prstGeom prst="rect">
            <a:avLst/>
          </a:prstGeom>
          <a:noFill/>
        </p:spPr>
        <p:txBody>
          <a:bodyPr wrap="square">
            <a:spAutoFit/>
          </a:bodyPr>
          <a:lstStyle/>
          <a:p>
            <a:pPr algn="l" rtl="0" fontAlgn="base"/>
            <a:r>
              <a:rPr lang="en-US" sz="1800" b="1" dirty="0">
                <a:solidFill>
                  <a:srgbClr val="164F90"/>
                </a:solidFill>
                <a:effectLst/>
                <a:latin typeface="Cabin" pitchFamily="2" charset="77"/>
                <a:cs typeface="Asterisk Sans Pro SBd" panose="02000000000000000000" pitchFamily="2" charset="0"/>
              </a:rPr>
              <a:t>STEM CELL ACTIVITY</a:t>
            </a:r>
          </a:p>
        </p:txBody>
      </p:sp>
      <p:sp>
        <p:nvSpPr>
          <p:cNvPr id="10" name="TextBox 9">
            <a:extLst>
              <a:ext uri="{FF2B5EF4-FFF2-40B4-BE49-F238E27FC236}">
                <a16:creationId xmlns:a16="http://schemas.microsoft.com/office/drawing/2014/main" id="{FF993D77-B0CB-57EC-7C72-B455378A5178}"/>
              </a:ext>
            </a:extLst>
          </p:cNvPr>
          <p:cNvSpPr txBox="1"/>
          <p:nvPr/>
        </p:nvSpPr>
        <p:spPr>
          <a:xfrm>
            <a:off x="6563407" y="4198083"/>
            <a:ext cx="4825356" cy="307777"/>
          </a:xfrm>
          <a:prstGeom prst="rect">
            <a:avLst/>
          </a:prstGeom>
          <a:noFill/>
        </p:spPr>
        <p:txBody>
          <a:bodyPr wrap="square">
            <a:spAutoFit/>
          </a:bodyPr>
          <a:lstStyle/>
          <a:p>
            <a:pPr fontAlgn="base"/>
            <a:r>
              <a:rPr lang="en-US" sz="1400" b="1" dirty="0">
                <a:latin typeface="Cabin SemiBold" pitchFamily="2" charset="77"/>
              </a:rPr>
              <a:t>From </a:t>
            </a:r>
            <a:r>
              <a:rPr lang="en-US" sz="1400" b="1" dirty="0" err="1">
                <a:latin typeface="Cabin SemiBold" pitchFamily="2" charset="77"/>
              </a:rPr>
              <a:t>CyanthOx</a:t>
            </a:r>
            <a:r>
              <a:rPr lang="en-US" sz="1400" b="1" dirty="0">
                <a:latin typeface="Cabin SemiBold" pitchFamily="2" charset="77"/>
              </a:rPr>
              <a:t>:</a:t>
            </a:r>
            <a:endParaRPr lang="en-GB" sz="1400" b="1" dirty="0">
              <a:effectLst/>
              <a:latin typeface="Cabin SemiBold" pitchFamily="2" charset="77"/>
            </a:endParaRPr>
          </a:p>
        </p:txBody>
      </p:sp>
      <p:sp>
        <p:nvSpPr>
          <p:cNvPr id="11" name="TextBox 10">
            <a:extLst>
              <a:ext uri="{FF2B5EF4-FFF2-40B4-BE49-F238E27FC236}">
                <a16:creationId xmlns:a16="http://schemas.microsoft.com/office/drawing/2014/main" id="{3FDD7567-735F-D02A-14F9-C6CACEEF3009}"/>
              </a:ext>
            </a:extLst>
          </p:cNvPr>
          <p:cNvSpPr txBox="1"/>
          <p:nvPr/>
        </p:nvSpPr>
        <p:spPr>
          <a:xfrm>
            <a:off x="6563407" y="4505860"/>
            <a:ext cx="4825356" cy="307777"/>
          </a:xfrm>
          <a:prstGeom prst="rect">
            <a:avLst/>
          </a:prstGeom>
          <a:noFill/>
        </p:spPr>
        <p:txBody>
          <a:bodyPr wrap="square">
            <a:spAutoFit/>
          </a:bodyPr>
          <a:lstStyle/>
          <a:p>
            <a:pPr fontAlgn="base"/>
            <a:r>
              <a:rPr lang="en-US" sz="1400" dirty="0">
                <a:solidFill>
                  <a:srgbClr val="8D9196"/>
                </a:solidFill>
                <a:latin typeface="Cabin" pitchFamily="2" charset="77"/>
              </a:rPr>
              <a:t>Supports the health and vitality of your stem cells*</a:t>
            </a:r>
            <a:endParaRPr lang="en-GB" sz="1400" dirty="0">
              <a:solidFill>
                <a:srgbClr val="8D9196"/>
              </a:solidFill>
              <a:effectLst/>
              <a:latin typeface="Cabin" pitchFamily="2" charset="77"/>
            </a:endParaRPr>
          </a:p>
        </p:txBody>
      </p:sp>
      <p:pic>
        <p:nvPicPr>
          <p:cNvPr id="13" name="Picture 12" descr="A blue and black square with text&#10;&#10;AI-generated content may be incorrect.">
            <a:extLst>
              <a:ext uri="{FF2B5EF4-FFF2-40B4-BE49-F238E27FC236}">
                <a16:creationId xmlns:a16="http://schemas.microsoft.com/office/drawing/2014/main" id="{61B54995-2B9D-A482-8201-470F4EA4B52C}"/>
              </a:ext>
            </a:extLst>
          </p:cNvPr>
          <p:cNvPicPr>
            <a:picLocks noChangeAspect="1"/>
          </p:cNvPicPr>
          <p:nvPr/>
        </p:nvPicPr>
        <p:blipFill>
          <a:blip r:embed="rId2"/>
          <a:stretch>
            <a:fillRect/>
          </a:stretch>
        </p:blipFill>
        <p:spPr>
          <a:xfrm>
            <a:off x="836706" y="1787590"/>
            <a:ext cx="773116" cy="773116"/>
          </a:xfrm>
          <a:prstGeom prst="rect">
            <a:avLst/>
          </a:prstGeom>
        </p:spPr>
      </p:pic>
      <p:pic>
        <p:nvPicPr>
          <p:cNvPr id="15" name="Picture 14" descr="A blue and black sign with text&#10;&#10;AI-generated content may be incorrect.">
            <a:extLst>
              <a:ext uri="{FF2B5EF4-FFF2-40B4-BE49-F238E27FC236}">
                <a16:creationId xmlns:a16="http://schemas.microsoft.com/office/drawing/2014/main" id="{9DEBC4A8-4C0E-9351-E91A-E98789E37F03}"/>
              </a:ext>
            </a:extLst>
          </p:cNvPr>
          <p:cNvPicPr>
            <a:picLocks noChangeAspect="1"/>
          </p:cNvPicPr>
          <p:nvPr/>
        </p:nvPicPr>
        <p:blipFill>
          <a:blip r:embed="rId3"/>
          <a:stretch>
            <a:fillRect/>
          </a:stretch>
        </p:blipFill>
        <p:spPr>
          <a:xfrm>
            <a:off x="1759822" y="1787590"/>
            <a:ext cx="773116" cy="773116"/>
          </a:xfrm>
          <a:prstGeom prst="rect">
            <a:avLst/>
          </a:prstGeom>
        </p:spPr>
      </p:pic>
      <p:pic>
        <p:nvPicPr>
          <p:cNvPr id="17" name="Picture 16" descr="A blue square with a black background&#10;&#10;AI-generated content may be incorrect.">
            <a:extLst>
              <a:ext uri="{FF2B5EF4-FFF2-40B4-BE49-F238E27FC236}">
                <a16:creationId xmlns:a16="http://schemas.microsoft.com/office/drawing/2014/main" id="{4ADB0F4C-702F-DD64-3D2B-F0275C9E2EFC}"/>
              </a:ext>
            </a:extLst>
          </p:cNvPr>
          <p:cNvPicPr>
            <a:picLocks noChangeAspect="1"/>
          </p:cNvPicPr>
          <p:nvPr/>
        </p:nvPicPr>
        <p:blipFill>
          <a:blip r:embed="rId4"/>
          <a:stretch>
            <a:fillRect/>
          </a:stretch>
        </p:blipFill>
        <p:spPr>
          <a:xfrm>
            <a:off x="836706" y="2698766"/>
            <a:ext cx="773116" cy="773116"/>
          </a:xfrm>
          <a:prstGeom prst="rect">
            <a:avLst/>
          </a:prstGeom>
        </p:spPr>
      </p:pic>
      <p:pic>
        <p:nvPicPr>
          <p:cNvPr id="19" name="Picture 18" descr="A square sign with blue text and a black background&#10;&#10;AI-generated content may be incorrect.">
            <a:extLst>
              <a:ext uri="{FF2B5EF4-FFF2-40B4-BE49-F238E27FC236}">
                <a16:creationId xmlns:a16="http://schemas.microsoft.com/office/drawing/2014/main" id="{E8AF6B4F-AA0B-402E-D39A-D3FBC5B9F39E}"/>
              </a:ext>
            </a:extLst>
          </p:cNvPr>
          <p:cNvPicPr>
            <a:picLocks noChangeAspect="1"/>
          </p:cNvPicPr>
          <p:nvPr/>
        </p:nvPicPr>
        <p:blipFill>
          <a:blip r:embed="rId5"/>
          <a:stretch>
            <a:fillRect/>
          </a:stretch>
        </p:blipFill>
        <p:spPr>
          <a:xfrm>
            <a:off x="1759822" y="2698766"/>
            <a:ext cx="773116" cy="773116"/>
          </a:xfrm>
          <a:prstGeom prst="rect">
            <a:avLst/>
          </a:prstGeom>
        </p:spPr>
      </p:pic>
      <p:pic>
        <p:nvPicPr>
          <p:cNvPr id="21" name="Picture 20" descr="A blue and black sign with a black background&#10;&#10;AI-generated content may be incorrect.">
            <a:extLst>
              <a:ext uri="{FF2B5EF4-FFF2-40B4-BE49-F238E27FC236}">
                <a16:creationId xmlns:a16="http://schemas.microsoft.com/office/drawing/2014/main" id="{AFA7ACBC-3DA8-7CFA-8F38-7CEC49DF4439}"/>
              </a:ext>
            </a:extLst>
          </p:cNvPr>
          <p:cNvPicPr>
            <a:picLocks noChangeAspect="1"/>
          </p:cNvPicPr>
          <p:nvPr/>
        </p:nvPicPr>
        <p:blipFill>
          <a:blip r:embed="rId6"/>
          <a:stretch>
            <a:fillRect/>
          </a:stretch>
        </p:blipFill>
        <p:spPr>
          <a:xfrm>
            <a:off x="2682938" y="2694311"/>
            <a:ext cx="773116" cy="773116"/>
          </a:xfrm>
          <a:prstGeom prst="rect">
            <a:avLst/>
          </a:prstGeom>
        </p:spPr>
      </p:pic>
      <p:pic>
        <p:nvPicPr>
          <p:cNvPr id="22" name="Picture 21" descr="A blue and black square with text&#10;&#10;AI-generated content may be incorrect.">
            <a:extLst>
              <a:ext uri="{FF2B5EF4-FFF2-40B4-BE49-F238E27FC236}">
                <a16:creationId xmlns:a16="http://schemas.microsoft.com/office/drawing/2014/main" id="{D2423171-9D7B-E3C6-D29E-2D35B4A763EC}"/>
              </a:ext>
            </a:extLst>
          </p:cNvPr>
          <p:cNvPicPr>
            <a:picLocks noChangeAspect="1"/>
          </p:cNvPicPr>
          <p:nvPr/>
        </p:nvPicPr>
        <p:blipFill>
          <a:blip r:embed="rId2"/>
          <a:stretch>
            <a:fillRect/>
          </a:stretch>
        </p:blipFill>
        <p:spPr>
          <a:xfrm>
            <a:off x="6568766" y="2694311"/>
            <a:ext cx="773116" cy="773116"/>
          </a:xfrm>
          <a:prstGeom prst="rect">
            <a:avLst/>
          </a:prstGeom>
        </p:spPr>
      </p:pic>
      <p:sp>
        <p:nvSpPr>
          <p:cNvPr id="3" name="TextBox 2">
            <a:extLst>
              <a:ext uri="{FF2B5EF4-FFF2-40B4-BE49-F238E27FC236}">
                <a16:creationId xmlns:a16="http://schemas.microsoft.com/office/drawing/2014/main" id="{5776E4CD-9C50-9754-D056-16E7E2D531AA}"/>
              </a:ext>
            </a:extLst>
          </p:cNvPr>
          <p:cNvSpPr txBox="1"/>
          <p:nvPr/>
        </p:nvSpPr>
        <p:spPr>
          <a:xfrm>
            <a:off x="698499" y="5843142"/>
            <a:ext cx="3727909" cy="439223"/>
          </a:xfrm>
          <a:prstGeom prst="rect">
            <a:avLst/>
          </a:prstGeom>
          <a:noFill/>
          <a:ln>
            <a:solidFill>
              <a:schemeClr val="tx1"/>
            </a:solidFill>
          </a:ln>
        </p:spPr>
        <p:txBody>
          <a:bodyPr wrap="square">
            <a:spAutoFit/>
          </a:bodyPr>
          <a:lstStyle/>
          <a:p>
            <a:pPr>
              <a:lnSpc>
                <a:spcPct val="150000"/>
              </a:lnSpc>
            </a:pPr>
            <a:r>
              <a:rPr lang="en-GB" sz="800" dirty="0">
                <a:latin typeface="Cabin" pitchFamily="2" charset="77"/>
                <a:cs typeface="Segoe UI"/>
              </a:rPr>
              <a:t>*These statements have not been evaluated by the Food and Drug Administration. These products are not intended to diagnose, treat, cure, or prevent any disease.</a:t>
            </a:r>
          </a:p>
        </p:txBody>
      </p:sp>
    </p:spTree>
    <p:extLst>
      <p:ext uri="{BB962C8B-B14F-4D97-AF65-F5344CB8AC3E}">
        <p14:creationId xmlns:p14="http://schemas.microsoft.com/office/powerpoint/2010/main" val="140118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9FEC5-C327-2BD8-97D0-388D7BDCF09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CA9A93-DB10-D023-945A-DEBDA8EC1BCF}"/>
              </a:ext>
            </a:extLst>
          </p:cNvPr>
          <p:cNvSpPr txBox="1"/>
          <p:nvPr/>
        </p:nvSpPr>
        <p:spPr>
          <a:xfrm>
            <a:off x="828352" y="3860407"/>
            <a:ext cx="4800242" cy="369332"/>
          </a:xfrm>
          <a:prstGeom prst="rect">
            <a:avLst/>
          </a:prstGeom>
          <a:noFill/>
        </p:spPr>
        <p:txBody>
          <a:bodyPr wrap="square">
            <a:spAutoFit/>
          </a:bodyPr>
          <a:lstStyle/>
          <a:p>
            <a:pPr algn="l" rtl="0" fontAlgn="base"/>
            <a:r>
              <a:rPr lang="en-US" sz="1800" b="1" dirty="0">
                <a:solidFill>
                  <a:srgbClr val="164F90"/>
                </a:solidFill>
                <a:effectLst/>
                <a:latin typeface="Cabin" pitchFamily="2" charset="77"/>
                <a:cs typeface="Asterisk Sans Pro SBd" panose="02000000000000000000" pitchFamily="2" charset="0"/>
              </a:rPr>
              <a:t>SUPPORTS PRODUCTION OF GLUTATHIONE</a:t>
            </a:r>
          </a:p>
        </p:txBody>
      </p:sp>
      <p:sp>
        <p:nvSpPr>
          <p:cNvPr id="5" name="TextBox 4">
            <a:extLst>
              <a:ext uri="{FF2B5EF4-FFF2-40B4-BE49-F238E27FC236}">
                <a16:creationId xmlns:a16="http://schemas.microsoft.com/office/drawing/2014/main" id="{58BF0736-0E8A-AC2F-4668-8BE7AE94F60B}"/>
              </a:ext>
            </a:extLst>
          </p:cNvPr>
          <p:cNvSpPr txBox="1"/>
          <p:nvPr/>
        </p:nvSpPr>
        <p:spPr>
          <a:xfrm>
            <a:off x="828354" y="4198083"/>
            <a:ext cx="4825356" cy="307777"/>
          </a:xfrm>
          <a:prstGeom prst="rect">
            <a:avLst/>
          </a:prstGeom>
          <a:noFill/>
        </p:spPr>
        <p:txBody>
          <a:bodyPr wrap="square">
            <a:spAutoFit/>
          </a:bodyPr>
          <a:lstStyle/>
          <a:p>
            <a:pPr fontAlgn="base"/>
            <a:r>
              <a:rPr lang="en-US" sz="1400" b="1" dirty="0">
                <a:latin typeface="Cabin SemiBold" pitchFamily="2" charset="77"/>
              </a:rPr>
              <a:t>From NAC, Glycine, Selenium, Vitamin C, Magnesium:</a:t>
            </a:r>
          </a:p>
        </p:txBody>
      </p:sp>
      <p:sp>
        <p:nvSpPr>
          <p:cNvPr id="6" name="Rectangle 5">
            <a:extLst>
              <a:ext uri="{FF2B5EF4-FFF2-40B4-BE49-F238E27FC236}">
                <a16:creationId xmlns:a16="http://schemas.microsoft.com/office/drawing/2014/main" id="{B8596DFB-61D4-509A-4D7E-BCC223438663}"/>
              </a:ext>
            </a:extLst>
          </p:cNvPr>
          <p:cNvSpPr/>
          <p:nvPr/>
        </p:nvSpPr>
        <p:spPr>
          <a:xfrm>
            <a:off x="637405" y="3875641"/>
            <a:ext cx="45719" cy="17415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latin typeface="Cabin" pitchFamily="2" charset="77"/>
            </a:endParaRPr>
          </a:p>
        </p:txBody>
      </p:sp>
      <p:sp>
        <p:nvSpPr>
          <p:cNvPr id="7" name="Rectangle 6">
            <a:extLst>
              <a:ext uri="{FF2B5EF4-FFF2-40B4-BE49-F238E27FC236}">
                <a16:creationId xmlns:a16="http://schemas.microsoft.com/office/drawing/2014/main" id="{D8D03609-442E-29A5-7CF3-DEBE72B38539}"/>
              </a:ext>
            </a:extLst>
          </p:cNvPr>
          <p:cNvSpPr/>
          <p:nvPr/>
        </p:nvSpPr>
        <p:spPr>
          <a:xfrm>
            <a:off x="6377805" y="3875641"/>
            <a:ext cx="45719" cy="17415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latin typeface="Cabin" pitchFamily="2" charset="77"/>
            </a:endParaRPr>
          </a:p>
        </p:txBody>
      </p:sp>
      <p:sp>
        <p:nvSpPr>
          <p:cNvPr id="8" name="TextBox 7">
            <a:extLst>
              <a:ext uri="{FF2B5EF4-FFF2-40B4-BE49-F238E27FC236}">
                <a16:creationId xmlns:a16="http://schemas.microsoft.com/office/drawing/2014/main" id="{D6D1FEF8-E9CB-F6D7-AA9B-5FAEF2FD77AF}"/>
              </a:ext>
            </a:extLst>
          </p:cNvPr>
          <p:cNvSpPr txBox="1"/>
          <p:nvPr/>
        </p:nvSpPr>
        <p:spPr>
          <a:xfrm>
            <a:off x="836706" y="4505860"/>
            <a:ext cx="4825356" cy="307777"/>
          </a:xfrm>
          <a:prstGeom prst="rect">
            <a:avLst/>
          </a:prstGeom>
          <a:noFill/>
        </p:spPr>
        <p:txBody>
          <a:bodyPr wrap="square">
            <a:spAutoFit/>
          </a:bodyPr>
          <a:lstStyle/>
          <a:p>
            <a:pPr fontAlgn="base"/>
            <a:r>
              <a:rPr lang="en-US" sz="1400" dirty="0">
                <a:solidFill>
                  <a:srgbClr val="8D9196"/>
                </a:solidFill>
                <a:latin typeface="Cabin" pitchFamily="2" charset="77"/>
              </a:rPr>
              <a:t>Encourages the production of glutathione.*</a:t>
            </a:r>
          </a:p>
        </p:txBody>
      </p:sp>
      <p:sp>
        <p:nvSpPr>
          <p:cNvPr id="9" name="TextBox 8">
            <a:extLst>
              <a:ext uri="{FF2B5EF4-FFF2-40B4-BE49-F238E27FC236}">
                <a16:creationId xmlns:a16="http://schemas.microsoft.com/office/drawing/2014/main" id="{E5FAA9C9-2621-4A55-2EE5-B6F1F72D2A96}"/>
              </a:ext>
            </a:extLst>
          </p:cNvPr>
          <p:cNvSpPr txBox="1"/>
          <p:nvPr/>
        </p:nvSpPr>
        <p:spPr>
          <a:xfrm>
            <a:off x="6563407" y="3860407"/>
            <a:ext cx="3078213" cy="369332"/>
          </a:xfrm>
          <a:prstGeom prst="rect">
            <a:avLst/>
          </a:prstGeom>
          <a:noFill/>
        </p:spPr>
        <p:txBody>
          <a:bodyPr wrap="square">
            <a:spAutoFit/>
          </a:bodyPr>
          <a:lstStyle/>
          <a:p>
            <a:pPr algn="l" rtl="0" fontAlgn="base"/>
            <a:r>
              <a:rPr lang="en-US" sz="1800" b="1" dirty="0">
                <a:solidFill>
                  <a:srgbClr val="164F90"/>
                </a:solidFill>
                <a:effectLst/>
                <a:latin typeface="Cabin" pitchFamily="2" charset="77"/>
                <a:cs typeface="Asterisk Sans Pro SBd" panose="02000000000000000000" pitchFamily="2" charset="0"/>
              </a:rPr>
              <a:t>COPPER PEPTIDE SUPPORT</a:t>
            </a:r>
          </a:p>
        </p:txBody>
      </p:sp>
      <p:sp>
        <p:nvSpPr>
          <p:cNvPr id="10" name="TextBox 9">
            <a:extLst>
              <a:ext uri="{FF2B5EF4-FFF2-40B4-BE49-F238E27FC236}">
                <a16:creationId xmlns:a16="http://schemas.microsoft.com/office/drawing/2014/main" id="{5F451633-F0DB-2755-66C6-596AB7677B38}"/>
              </a:ext>
            </a:extLst>
          </p:cNvPr>
          <p:cNvSpPr txBox="1"/>
          <p:nvPr/>
        </p:nvSpPr>
        <p:spPr>
          <a:xfrm>
            <a:off x="6563407" y="4198083"/>
            <a:ext cx="4825356" cy="307777"/>
          </a:xfrm>
          <a:prstGeom prst="rect">
            <a:avLst/>
          </a:prstGeom>
          <a:noFill/>
        </p:spPr>
        <p:txBody>
          <a:bodyPr wrap="square">
            <a:spAutoFit/>
          </a:bodyPr>
          <a:lstStyle/>
          <a:p>
            <a:pPr fontAlgn="base"/>
            <a:r>
              <a:rPr lang="en-US" sz="1400" b="1" dirty="0">
                <a:latin typeface="Cabin SemiBold" pitchFamily="2" charset="77"/>
              </a:rPr>
              <a:t>From Glycine, Copper:​</a:t>
            </a:r>
          </a:p>
        </p:txBody>
      </p:sp>
      <p:sp>
        <p:nvSpPr>
          <p:cNvPr id="11" name="TextBox 10">
            <a:extLst>
              <a:ext uri="{FF2B5EF4-FFF2-40B4-BE49-F238E27FC236}">
                <a16:creationId xmlns:a16="http://schemas.microsoft.com/office/drawing/2014/main" id="{EC2F14A1-698B-ECC2-21D2-91B8C04E99C2}"/>
              </a:ext>
            </a:extLst>
          </p:cNvPr>
          <p:cNvSpPr txBox="1"/>
          <p:nvPr/>
        </p:nvSpPr>
        <p:spPr>
          <a:xfrm>
            <a:off x="6563407" y="4505518"/>
            <a:ext cx="4825356" cy="307777"/>
          </a:xfrm>
          <a:prstGeom prst="rect">
            <a:avLst/>
          </a:prstGeom>
          <a:noFill/>
        </p:spPr>
        <p:txBody>
          <a:bodyPr wrap="square">
            <a:spAutoFit/>
          </a:bodyPr>
          <a:lstStyle/>
          <a:p>
            <a:pPr fontAlgn="base"/>
            <a:r>
              <a:rPr lang="en-US" sz="1400" dirty="0">
                <a:solidFill>
                  <a:srgbClr val="8D9196"/>
                </a:solidFill>
                <a:latin typeface="Cabin" pitchFamily="2" charset="77"/>
              </a:rPr>
              <a:t>Supports the formation of GHK-Cu*</a:t>
            </a:r>
          </a:p>
        </p:txBody>
      </p:sp>
      <p:pic>
        <p:nvPicPr>
          <p:cNvPr id="15" name="Picture 14" descr="A blue and black sign with text&#10;&#10;AI-generated content may be incorrect.">
            <a:extLst>
              <a:ext uri="{FF2B5EF4-FFF2-40B4-BE49-F238E27FC236}">
                <a16:creationId xmlns:a16="http://schemas.microsoft.com/office/drawing/2014/main" id="{71419642-BB86-1109-31FC-5810EAE8281D}"/>
              </a:ext>
            </a:extLst>
          </p:cNvPr>
          <p:cNvPicPr>
            <a:picLocks noChangeAspect="1"/>
          </p:cNvPicPr>
          <p:nvPr/>
        </p:nvPicPr>
        <p:blipFill>
          <a:blip r:embed="rId2"/>
          <a:stretch>
            <a:fillRect/>
          </a:stretch>
        </p:blipFill>
        <p:spPr>
          <a:xfrm>
            <a:off x="836706" y="1787590"/>
            <a:ext cx="773116" cy="773116"/>
          </a:xfrm>
          <a:prstGeom prst="rect">
            <a:avLst/>
          </a:prstGeom>
        </p:spPr>
      </p:pic>
      <p:pic>
        <p:nvPicPr>
          <p:cNvPr id="19" name="Picture 18" descr="A square sign with blue text and a black background&#10;&#10;AI-generated content may be incorrect.">
            <a:extLst>
              <a:ext uri="{FF2B5EF4-FFF2-40B4-BE49-F238E27FC236}">
                <a16:creationId xmlns:a16="http://schemas.microsoft.com/office/drawing/2014/main" id="{53CD51F8-45EC-51E7-4E1D-04DC29E53DD4}"/>
              </a:ext>
            </a:extLst>
          </p:cNvPr>
          <p:cNvPicPr>
            <a:picLocks noChangeAspect="1"/>
          </p:cNvPicPr>
          <p:nvPr/>
        </p:nvPicPr>
        <p:blipFill>
          <a:blip r:embed="rId3"/>
          <a:stretch>
            <a:fillRect/>
          </a:stretch>
        </p:blipFill>
        <p:spPr>
          <a:xfrm>
            <a:off x="828353" y="2698766"/>
            <a:ext cx="773116" cy="773116"/>
          </a:xfrm>
          <a:prstGeom prst="rect">
            <a:avLst/>
          </a:prstGeom>
        </p:spPr>
      </p:pic>
      <p:pic>
        <p:nvPicPr>
          <p:cNvPr id="21" name="Picture 20" descr="A blue and black sign with a black background&#10;&#10;AI-generated content may be incorrect.">
            <a:extLst>
              <a:ext uri="{FF2B5EF4-FFF2-40B4-BE49-F238E27FC236}">
                <a16:creationId xmlns:a16="http://schemas.microsoft.com/office/drawing/2014/main" id="{37F04417-FADF-A4AB-E2B7-40D94E06DBA1}"/>
              </a:ext>
            </a:extLst>
          </p:cNvPr>
          <p:cNvPicPr>
            <a:picLocks noChangeAspect="1"/>
          </p:cNvPicPr>
          <p:nvPr/>
        </p:nvPicPr>
        <p:blipFill>
          <a:blip r:embed="rId4"/>
          <a:stretch>
            <a:fillRect/>
          </a:stretch>
        </p:blipFill>
        <p:spPr>
          <a:xfrm>
            <a:off x="1751469" y="2694311"/>
            <a:ext cx="773116" cy="773116"/>
          </a:xfrm>
          <a:prstGeom prst="rect">
            <a:avLst/>
          </a:prstGeom>
        </p:spPr>
      </p:pic>
      <p:pic>
        <p:nvPicPr>
          <p:cNvPr id="23" name="Picture 22" descr="A blue square with a black background&#10;&#10;AI-generated content may be incorrect.">
            <a:extLst>
              <a:ext uri="{FF2B5EF4-FFF2-40B4-BE49-F238E27FC236}">
                <a16:creationId xmlns:a16="http://schemas.microsoft.com/office/drawing/2014/main" id="{0332E390-3972-188D-D4C9-D9FC558D58AC}"/>
              </a:ext>
            </a:extLst>
          </p:cNvPr>
          <p:cNvPicPr>
            <a:picLocks noChangeAspect="1"/>
          </p:cNvPicPr>
          <p:nvPr/>
        </p:nvPicPr>
        <p:blipFill>
          <a:blip r:embed="rId5"/>
          <a:stretch>
            <a:fillRect/>
          </a:stretch>
        </p:blipFill>
        <p:spPr>
          <a:xfrm>
            <a:off x="6571483" y="2694311"/>
            <a:ext cx="773116" cy="773116"/>
          </a:xfrm>
          <a:prstGeom prst="rect">
            <a:avLst/>
          </a:prstGeom>
        </p:spPr>
      </p:pic>
      <p:pic>
        <p:nvPicPr>
          <p:cNvPr id="16" name="Picture 15" descr="A blue and black sign&#10;&#10;AI-generated content may be incorrect.">
            <a:extLst>
              <a:ext uri="{FF2B5EF4-FFF2-40B4-BE49-F238E27FC236}">
                <a16:creationId xmlns:a16="http://schemas.microsoft.com/office/drawing/2014/main" id="{8886DA7E-0E62-3207-3E8A-AF75613DFAC9}"/>
              </a:ext>
            </a:extLst>
          </p:cNvPr>
          <p:cNvPicPr>
            <a:picLocks noChangeAspect="1"/>
          </p:cNvPicPr>
          <p:nvPr/>
        </p:nvPicPr>
        <p:blipFill>
          <a:blip r:embed="rId6"/>
          <a:stretch>
            <a:fillRect/>
          </a:stretch>
        </p:blipFill>
        <p:spPr>
          <a:xfrm>
            <a:off x="1759822" y="1787590"/>
            <a:ext cx="773116" cy="773116"/>
          </a:xfrm>
          <a:prstGeom prst="rect">
            <a:avLst/>
          </a:prstGeom>
        </p:spPr>
      </p:pic>
      <p:pic>
        <p:nvPicPr>
          <p:cNvPr id="20" name="Picture 19">
            <a:extLst>
              <a:ext uri="{FF2B5EF4-FFF2-40B4-BE49-F238E27FC236}">
                <a16:creationId xmlns:a16="http://schemas.microsoft.com/office/drawing/2014/main" id="{46ACE8CC-BD6D-037C-37EF-43EE7374CA4C}"/>
              </a:ext>
            </a:extLst>
          </p:cNvPr>
          <p:cNvPicPr>
            <a:picLocks noChangeAspect="1"/>
          </p:cNvPicPr>
          <p:nvPr/>
        </p:nvPicPr>
        <p:blipFill>
          <a:blip r:embed="rId7"/>
          <a:stretch>
            <a:fillRect/>
          </a:stretch>
        </p:blipFill>
        <p:spPr>
          <a:xfrm>
            <a:off x="2671868" y="2695080"/>
            <a:ext cx="773116" cy="773116"/>
          </a:xfrm>
          <a:prstGeom prst="rect">
            <a:avLst/>
          </a:prstGeom>
        </p:spPr>
      </p:pic>
      <p:pic>
        <p:nvPicPr>
          <p:cNvPr id="27" name="Picture 26" descr="A blue and black sign&#10;&#10;AI-generated content may be incorrect.">
            <a:extLst>
              <a:ext uri="{FF2B5EF4-FFF2-40B4-BE49-F238E27FC236}">
                <a16:creationId xmlns:a16="http://schemas.microsoft.com/office/drawing/2014/main" id="{24F802AF-5BF4-8DF3-2EF2-AC1C424630B9}"/>
              </a:ext>
            </a:extLst>
          </p:cNvPr>
          <p:cNvPicPr>
            <a:picLocks noChangeAspect="1"/>
          </p:cNvPicPr>
          <p:nvPr/>
        </p:nvPicPr>
        <p:blipFill>
          <a:blip r:embed="rId6"/>
          <a:stretch>
            <a:fillRect/>
          </a:stretch>
        </p:blipFill>
        <p:spPr>
          <a:xfrm>
            <a:off x="6571483" y="1787590"/>
            <a:ext cx="773116" cy="773116"/>
          </a:xfrm>
          <a:prstGeom prst="rect">
            <a:avLst/>
          </a:prstGeom>
        </p:spPr>
      </p:pic>
      <p:sp>
        <p:nvSpPr>
          <p:cNvPr id="2" name="TextBox 1">
            <a:extLst>
              <a:ext uri="{FF2B5EF4-FFF2-40B4-BE49-F238E27FC236}">
                <a16:creationId xmlns:a16="http://schemas.microsoft.com/office/drawing/2014/main" id="{31503DB2-1F12-6384-D231-514A9DA4F68B}"/>
              </a:ext>
            </a:extLst>
          </p:cNvPr>
          <p:cNvSpPr txBox="1"/>
          <p:nvPr/>
        </p:nvSpPr>
        <p:spPr>
          <a:xfrm>
            <a:off x="698499" y="5843142"/>
            <a:ext cx="3727909" cy="439223"/>
          </a:xfrm>
          <a:prstGeom prst="rect">
            <a:avLst/>
          </a:prstGeom>
          <a:noFill/>
          <a:ln>
            <a:solidFill>
              <a:schemeClr val="tx1"/>
            </a:solidFill>
          </a:ln>
        </p:spPr>
        <p:txBody>
          <a:bodyPr wrap="square">
            <a:spAutoFit/>
          </a:bodyPr>
          <a:lstStyle/>
          <a:p>
            <a:pPr>
              <a:lnSpc>
                <a:spcPct val="150000"/>
              </a:lnSpc>
            </a:pPr>
            <a:r>
              <a:rPr lang="en-GB" sz="800" dirty="0">
                <a:latin typeface="Cabin" pitchFamily="2" charset="77"/>
                <a:cs typeface="Segoe UI"/>
              </a:rPr>
              <a:t>*These statements have not been evaluated by the Food and Drug Administration. These products are not intended to diagnose, treat, cure, or prevent any disease.</a:t>
            </a:r>
          </a:p>
        </p:txBody>
      </p:sp>
    </p:spTree>
    <p:extLst>
      <p:ext uri="{BB962C8B-B14F-4D97-AF65-F5344CB8AC3E}">
        <p14:creationId xmlns:p14="http://schemas.microsoft.com/office/powerpoint/2010/main" val="143470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7527</TotalTime>
  <Words>1496</Words>
  <Application>Microsoft Macintosh PowerPoint</Application>
  <PresentationFormat>Widescreen</PresentationFormat>
  <Paragraphs>154</Paragraphs>
  <Slides>19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Arial</vt:lpstr>
      <vt:lpstr>Cabin</vt:lpstr>
      <vt:lpstr>Cabin Medium</vt:lpstr>
      <vt:lpstr>Cabin SemiBold</vt:lpstr>
      <vt:lpstr>CoFo Sans VF Light</vt:lpstr>
      <vt:lpstr>CoFo Sans VF Medium</vt:lpstr>
      <vt:lpstr>Office Theme</vt:lpstr>
      <vt:lpstr>CELLERGIZE MORNING</vt:lpstr>
      <vt:lpstr>PowerPoint Presentation</vt:lpstr>
      <vt:lpstr>WELLNESS POWERHOUSE IN EVERY SERVING</vt:lpstr>
      <vt:lpstr>CELLERGIZE MORNING: START STRONG, POWER ON.​</vt:lpstr>
      <vt:lpstr>PowerPoint Presentation</vt:lpstr>
      <vt:lpstr>SET THE PACE FOR THE DAY AHEAD​​</vt:lpstr>
      <vt:lpstr>A SCOOP FULL OF BENEFITS</vt:lpstr>
      <vt:lpstr>A SCOOP FULL OF BENEFITS</vt:lpstr>
      <vt:lpstr>PowerPoint Presentation</vt:lpstr>
      <vt:lpstr>PowerPoint Presentation</vt:lpstr>
      <vt:lpstr>PowerPoint Presentation</vt:lpstr>
      <vt:lpstr>WHAT IS SEA BUCKTHORN?​</vt:lpstr>
      <vt:lpstr>HOW TO USE</vt:lpstr>
      <vt:lpstr>PowerPoint Presentation</vt:lpstr>
      <vt:lpstr>CELLERGIZE MORNING IS DESIGNED TO ELEVATE THE BENEFITS OF OUR DAYTIME RANGE OF NON-TRANSDERMAL PATCHES.​​</vt:lpstr>
      <vt:lpstr>PRICING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Ryan Larsen</dc:creator>
  <cp:lastModifiedBy>Tanner Waite</cp:lastModifiedBy>
  <cp:revision>26</cp:revision>
  <dcterms:created xsi:type="dcterms:W3CDTF">2024-10-11T18:17:04Z</dcterms:created>
  <dcterms:modified xsi:type="dcterms:W3CDTF">2025-10-16T21:34:55Z</dcterms:modified>
</cp:coreProperties>
</file>